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1" r:id="rId1"/>
  </p:sldMasterIdLst>
  <p:notesMasterIdLst>
    <p:notesMasterId r:id="rId32"/>
  </p:notesMasterIdLst>
  <p:sldIdLst>
    <p:sldId id="737" r:id="rId2"/>
    <p:sldId id="1167" r:id="rId3"/>
    <p:sldId id="1168" r:id="rId4"/>
    <p:sldId id="1182" r:id="rId5"/>
    <p:sldId id="1226" r:id="rId6"/>
    <p:sldId id="1179" r:id="rId7"/>
    <p:sldId id="1187" r:id="rId8"/>
    <p:sldId id="1204" r:id="rId9"/>
    <p:sldId id="1183" r:id="rId10"/>
    <p:sldId id="1190" r:id="rId11"/>
    <p:sldId id="1202" r:id="rId12"/>
    <p:sldId id="1193" r:id="rId13"/>
    <p:sldId id="1216" r:id="rId14"/>
    <p:sldId id="1222" r:id="rId15"/>
    <p:sldId id="1224" r:id="rId16"/>
    <p:sldId id="1223" r:id="rId17"/>
    <p:sldId id="1194" r:id="rId18"/>
    <p:sldId id="1209" r:id="rId19"/>
    <p:sldId id="1205" r:id="rId20"/>
    <p:sldId id="1220" r:id="rId21"/>
    <p:sldId id="1199" r:id="rId22"/>
    <p:sldId id="1195" r:id="rId23"/>
    <p:sldId id="1172" r:id="rId24"/>
    <p:sldId id="1215" r:id="rId25"/>
    <p:sldId id="1227" r:id="rId26"/>
    <p:sldId id="1228" r:id="rId27"/>
    <p:sldId id="1212" r:id="rId28"/>
    <p:sldId id="1213" r:id="rId29"/>
    <p:sldId id="1173" r:id="rId30"/>
    <p:sldId id="1232" r:id="rId31"/>
  </p:sldIdLst>
  <p:sldSz cx="12192000" cy="6858000"/>
  <p:notesSz cx="6797675" cy="9926638"/>
  <p:embeddedFontLst>
    <p:embeddedFont>
      <p:font typeface="IBM Plex Sans KR" panose="020B0503050203000203" pitchFamily="34" charset="-127"/>
      <p:regular r:id="rId33"/>
    </p:embeddedFont>
    <p:embeddedFont>
      <p:font typeface="맑은 고딕" panose="020B0503020000020004" pitchFamily="34" charset="-127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A19F"/>
    <a:srgbClr val="6B717A"/>
    <a:srgbClr val="FAFAFA"/>
    <a:srgbClr val="FF7E0C"/>
    <a:srgbClr val="3384BB"/>
    <a:srgbClr val="2379B5"/>
    <a:srgbClr val="B5AEA0"/>
    <a:srgbClr val="838C8F"/>
    <a:srgbClr val="9FA09F"/>
    <a:srgbClr val="019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8" autoAdjust="0"/>
    <p:restoredTop sz="89211" autoAdjust="0"/>
  </p:normalViewPr>
  <p:slideViewPr>
    <p:cSldViewPr snapToGrid="0">
      <p:cViewPr varScale="1">
        <p:scale>
          <a:sx n="56" d="100"/>
          <a:sy n="56" d="100"/>
        </p:scale>
        <p:origin x="216" y="18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48"/>
    </p:cViewPr>
  </p:sorterViewPr>
  <p:notesViewPr>
    <p:cSldViewPr snapToGrid="0" showGuides="1">
      <p:cViewPr varScale="1">
        <p:scale>
          <a:sx n="105" d="100"/>
          <a:sy n="105" d="100"/>
        </p:scale>
        <p:origin x="2048" y="2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57536-5E52-4E62-AF11-C083D19A4EAD}" type="datetimeFigureOut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A9CBE-8DD8-4FC2-86EE-26AA4D34EE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29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텐디의</a:t>
            </a:r>
            <a:r>
              <a:rPr lang="ko-KR" altLang="en-US" dirty="0"/>
              <a:t> </a:t>
            </a:r>
            <a:r>
              <a:rPr lang="en-US" altLang="ko-KR" dirty="0"/>
              <a:t>KBS </a:t>
            </a:r>
            <a:r>
              <a:rPr lang="ko-KR" altLang="en-US" dirty="0"/>
              <a:t>드라마 시청률 예측 및 요인분석</a:t>
            </a:r>
            <a:endParaRPr lang="en-US" altLang="ko-KR" dirty="0"/>
          </a:p>
          <a:p>
            <a:r>
              <a:rPr lang="ko-KR" altLang="en-US" dirty="0"/>
              <a:t>그리고 배우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4478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45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완성도 있는 알고리즘 구축을 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데이터를 수집하고  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</a:t>
            </a:r>
            <a:r>
              <a:rPr kumimoji="1"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전처리하고</a:t>
            </a: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kumimoji="1"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분석하였는지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415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386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수집</a:t>
            </a:r>
            <a:r>
              <a:rPr kumimoji="1" lang="ko-KR" altLang="en-US" dirty="0"/>
              <a:t> 및 분석을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 모델에 선택된 변수는 다음과 같습니다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이중에서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몇가지 변수에 대해서만 간단히 말씀드리겠습니다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출연자 화제 지수</a:t>
            </a:r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해당 배우의 </a:t>
            </a:r>
            <a:r>
              <a:rPr kumimoji="1" lang="ko-KR" altLang="en-US" dirty="0" err="1"/>
              <a:t>드라마별</a:t>
            </a:r>
            <a:r>
              <a:rPr kumimoji="1" lang="ko-KR" altLang="en-US" dirty="0"/>
              <a:t> 첫 방영 시점 기준 과거 기사 및 영상 </a:t>
            </a:r>
            <a:r>
              <a:rPr kumimoji="1" lang="ko-KR" altLang="en-US" dirty="0" err="1"/>
              <a:t>조회값을</a:t>
            </a:r>
            <a:r>
              <a:rPr kumimoji="1" lang="ko-KR" altLang="en-US" dirty="0"/>
              <a:t> 수집하여</a:t>
            </a:r>
            <a:r>
              <a:rPr kumimoji="1" lang="en-US" altLang="ko-KR" dirty="0"/>
              <a:t>,</a:t>
            </a:r>
          </a:p>
          <a:p>
            <a:r>
              <a:rPr kumimoji="1" lang="ko-KR" altLang="en-US" u="sng" dirty="0"/>
              <a:t>드라마 제작 시점 이후의 출연자 화제성이 반영되지 않도록 조율</a:t>
            </a:r>
            <a:endParaRPr kumimoji="1" lang="en-US" altLang="ko-KR" u="sng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출연자 인지도 </a:t>
            </a:r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드라마내 출연자들의 화제성의 총합이 높고 </a:t>
            </a:r>
            <a:r>
              <a:rPr kumimoji="1" lang="ko-KR" altLang="en-US" dirty="0" err="1"/>
              <a:t>낮음만을</a:t>
            </a:r>
            <a:r>
              <a:rPr kumimoji="1" lang="ko-KR" altLang="en-US" dirty="0"/>
              <a:t> 따지는 것이 아니라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특정 배우 </a:t>
            </a:r>
            <a:r>
              <a:rPr kumimoji="1" lang="en-US" altLang="ko-KR" dirty="0"/>
              <a:t>1~2</a:t>
            </a:r>
            <a:r>
              <a:rPr kumimoji="1" lang="ko-KR" altLang="en-US" dirty="0"/>
              <a:t>이 해당 드라마의 이슈를 크게 불러일으킬 정도의 독보적인 영향력을 갖는지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않은지를 수치화한 값으로</a:t>
            </a:r>
            <a:endParaRPr kumimoji="1" lang="en-US" altLang="ko-KR" dirty="0"/>
          </a:p>
          <a:p>
            <a:r>
              <a:rPr kumimoji="1" lang="ko-KR" altLang="en-US" dirty="0"/>
              <a:t>드라마 출연자 구성에 대한 측면까지 다각적으로 분석</a:t>
            </a:r>
            <a:endParaRPr kumimoji="1" lang="en-US" altLang="ko-KR" dirty="0"/>
          </a:p>
          <a:p>
            <a:r>
              <a:rPr kumimoji="1" lang="ko-KR" altLang="en-US" dirty="0"/>
              <a:t>예를 들어 곧 방영을 앞두고 있는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드라마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허쉬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의 경우 황정민 배우의 </a:t>
            </a:r>
            <a:r>
              <a:rPr kumimoji="1" lang="en-US" altLang="ko-KR" dirty="0"/>
              <a:t>8</a:t>
            </a:r>
            <a:r>
              <a:rPr kumimoji="1" lang="ko-KR" altLang="en-US" dirty="0"/>
              <a:t>년만의 브라운관 복귀라는 </a:t>
            </a:r>
            <a:r>
              <a:rPr kumimoji="1" lang="ko-KR" altLang="en-US" dirty="0" err="1"/>
              <a:t>이슈로인해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출연자 인지도 지수가 굉장히 높은 값을 나타내고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케미지수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드라마내 출연하는 배우들의 과거 동반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출연이력과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당시 시청률로 생성하여 출연자 개개인이 아닌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조합의 영향력까지 고려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출연자의 독보적인 존재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출연진들의 환상 호흡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특정 출연진 커플의 환상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케미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]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등의 요소를 모두 캐치</a:t>
            </a:r>
            <a:endParaRPr kumimoji="1" lang="ko-Kore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253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수집</a:t>
            </a:r>
            <a:r>
              <a:rPr kumimoji="1" lang="ko-KR" altLang="en-US" dirty="0"/>
              <a:t> 및 분석을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 모델에 선택된 변수는 다음과 같습니다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이중에서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몇가지 변수에 대해서만 간단히 말씀드리겠습니다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출연자 화제 지수</a:t>
            </a:r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해당 배우의 </a:t>
            </a:r>
            <a:r>
              <a:rPr kumimoji="1" lang="ko-KR" altLang="en-US" dirty="0" err="1"/>
              <a:t>드라마별</a:t>
            </a:r>
            <a:r>
              <a:rPr kumimoji="1" lang="ko-KR" altLang="en-US" dirty="0"/>
              <a:t> 첫 방영 시점 기준 과거 기사 및 영상 </a:t>
            </a:r>
            <a:r>
              <a:rPr kumimoji="1" lang="ko-KR" altLang="en-US" dirty="0" err="1"/>
              <a:t>조회값을</a:t>
            </a:r>
            <a:r>
              <a:rPr kumimoji="1" lang="ko-KR" altLang="en-US" dirty="0"/>
              <a:t> 수집하여</a:t>
            </a:r>
            <a:r>
              <a:rPr kumimoji="1" lang="en-US" altLang="ko-KR" dirty="0"/>
              <a:t>,</a:t>
            </a:r>
          </a:p>
          <a:p>
            <a:r>
              <a:rPr kumimoji="1" lang="ko-KR" altLang="en-US" u="sng" dirty="0"/>
              <a:t>드라마 제작 시점 이후의 출연자 화제성이 반영되지 않도록 조율 정확한 화제성 반영</a:t>
            </a:r>
            <a:endParaRPr kumimoji="1" lang="en-US" altLang="ko-KR" u="sng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출연자 인지도 </a:t>
            </a:r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드라마내 출연자들의 화제성의 총합이 높고 </a:t>
            </a:r>
            <a:r>
              <a:rPr kumimoji="1" lang="ko-KR" altLang="en-US" dirty="0" err="1"/>
              <a:t>낮음만을</a:t>
            </a:r>
            <a:r>
              <a:rPr kumimoji="1" lang="ko-KR" altLang="en-US" dirty="0"/>
              <a:t> 따지는 것이 아니라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특정 배우 </a:t>
            </a:r>
            <a:r>
              <a:rPr kumimoji="1" lang="en-US" altLang="ko-KR" dirty="0"/>
              <a:t>1~2</a:t>
            </a:r>
            <a:r>
              <a:rPr kumimoji="1" lang="ko-KR" altLang="en-US" dirty="0"/>
              <a:t>이 해당 드라마의 이슈를 크게 불러일으킬 정도의 독보적인 영향력을 갖는지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않은지를 수치화한 값으로</a:t>
            </a:r>
            <a:endParaRPr kumimoji="1" lang="en-US" altLang="ko-KR" dirty="0"/>
          </a:p>
          <a:p>
            <a:r>
              <a:rPr kumimoji="1" lang="ko-KR" altLang="en-US" dirty="0"/>
              <a:t>드라마 출연자 구성에 대한 측면까지 다각적으로 분석</a:t>
            </a:r>
            <a:endParaRPr kumimoji="1" lang="en-US" altLang="ko-KR" dirty="0"/>
          </a:p>
          <a:p>
            <a:r>
              <a:rPr kumimoji="1" lang="ko-KR" altLang="en-US" dirty="0"/>
              <a:t>예를 들어 곧 방영을 앞두고 있는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드라마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허쉬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의 경우 황정민 배우의 </a:t>
            </a:r>
            <a:r>
              <a:rPr kumimoji="1" lang="en-US" altLang="ko-KR" dirty="0"/>
              <a:t>8</a:t>
            </a:r>
            <a:r>
              <a:rPr kumimoji="1" lang="ko-KR" altLang="en-US" dirty="0"/>
              <a:t>년만의 브라운관 복귀라는 </a:t>
            </a:r>
            <a:r>
              <a:rPr kumimoji="1" lang="ko-KR" altLang="en-US" dirty="0" err="1"/>
              <a:t>이슈로인해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출연자 인지도 지수가 굉장히 높은 값을 나타내고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케미지수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드라마내 출연하는 배우들의 과거 동반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출연이력과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당시 시청률로 생성하여 출연자 개개인이 아닌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조합의 영향력까지 고려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출연자의 독보적인 존재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출연진들의 환상 호흡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특정 출연진 커플의 환상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케미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]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등의 요소를 모두 캐치</a:t>
            </a:r>
            <a:endParaRPr kumimoji="1" lang="ko-Kore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232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수집</a:t>
            </a:r>
            <a:r>
              <a:rPr kumimoji="1" lang="ko-KR" altLang="en-US" dirty="0"/>
              <a:t> 및 분석을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 모델에 선택된 변수는 다음과 같습니다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이중에서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몇가지 변수에 대해서만 간단히 말씀드리겠습니다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출연자 화제 지수</a:t>
            </a:r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해당 배우의 </a:t>
            </a:r>
            <a:r>
              <a:rPr kumimoji="1" lang="ko-KR" altLang="en-US" dirty="0" err="1"/>
              <a:t>드라마별</a:t>
            </a:r>
            <a:r>
              <a:rPr kumimoji="1" lang="ko-KR" altLang="en-US" dirty="0"/>
              <a:t> 첫 방영 시점 기준 과거 기사 및 영상 </a:t>
            </a:r>
            <a:r>
              <a:rPr kumimoji="1" lang="ko-KR" altLang="en-US" dirty="0" err="1"/>
              <a:t>조회값을</a:t>
            </a:r>
            <a:r>
              <a:rPr kumimoji="1" lang="ko-KR" altLang="en-US" dirty="0"/>
              <a:t> 수집하여</a:t>
            </a:r>
            <a:r>
              <a:rPr kumimoji="1" lang="en-US" altLang="ko-KR" dirty="0"/>
              <a:t>,</a:t>
            </a:r>
          </a:p>
          <a:p>
            <a:r>
              <a:rPr kumimoji="1" lang="ko-KR" altLang="en-US" u="sng" dirty="0"/>
              <a:t>드라마 제작 시점 이후의 출연자 화제성이 반영되지 않도록 조율</a:t>
            </a:r>
            <a:endParaRPr kumimoji="1" lang="en-US" altLang="ko-KR" u="sng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출연자 인지도 </a:t>
            </a:r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드라마내 출연자들의 화제성의 총합이 높고 </a:t>
            </a:r>
            <a:r>
              <a:rPr kumimoji="1" lang="ko-KR" altLang="en-US" dirty="0" err="1"/>
              <a:t>낮음만을</a:t>
            </a:r>
            <a:r>
              <a:rPr kumimoji="1" lang="ko-KR" altLang="en-US" dirty="0"/>
              <a:t> 따지는 것이 아니라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특정 배우 </a:t>
            </a:r>
            <a:r>
              <a:rPr kumimoji="1" lang="en-US" altLang="ko-KR" dirty="0"/>
              <a:t>1~2</a:t>
            </a:r>
            <a:r>
              <a:rPr kumimoji="1" lang="ko-KR" altLang="en-US" dirty="0"/>
              <a:t>이 해당 드라마의 이슈를 크게 불러일으킬 정도의 독보적인 영향력을 갖는지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않은지를 수치화한 값으로</a:t>
            </a:r>
            <a:endParaRPr kumimoji="1" lang="en-US" altLang="ko-KR" dirty="0"/>
          </a:p>
          <a:p>
            <a:r>
              <a:rPr kumimoji="1" lang="ko-KR" altLang="en-US" dirty="0"/>
              <a:t>드라마 출연자 구성에 대한 측면까지 다각적으로 분석</a:t>
            </a:r>
            <a:endParaRPr kumimoji="1" lang="en-US" altLang="ko-KR" dirty="0"/>
          </a:p>
          <a:p>
            <a:r>
              <a:rPr kumimoji="1" lang="ko-KR" altLang="en-US" dirty="0"/>
              <a:t>예를 들어 곧 방영을 앞두고 있는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드라마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허쉬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의 경우 황정민 배우의 </a:t>
            </a:r>
            <a:r>
              <a:rPr kumimoji="1" lang="en-US" altLang="ko-KR" dirty="0"/>
              <a:t>8</a:t>
            </a:r>
            <a:r>
              <a:rPr kumimoji="1" lang="ko-KR" altLang="en-US" dirty="0"/>
              <a:t>년만의 브라운관 복귀라는 </a:t>
            </a:r>
            <a:r>
              <a:rPr kumimoji="1" lang="ko-KR" altLang="en-US" dirty="0" err="1"/>
              <a:t>이슈로인해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출연자 인지도 지수가 굉장히 높은 값을 나타내고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케미지수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드라마내 출연하는 배우들의 과거 동반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출연이력과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당시 시청률로 생성하여 출연자 개개인이 아닌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조합의 영향력까지 고려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출연자의 독보적인 존재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출연진들의 환상 호흡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특정 출연진 커플의 환상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케미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]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등의 요소를 모두 캐치</a:t>
            </a:r>
            <a:endParaRPr kumimoji="1" lang="ko-Kore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0360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수집</a:t>
            </a:r>
            <a:r>
              <a:rPr kumimoji="1" lang="ko-KR" altLang="en-US" dirty="0"/>
              <a:t> 및 분석을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 모델에 선택된 변수는 다음과 같습니다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이중에서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몇가지 변수에 대해서만 간단히 말씀드리겠습니다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1)</a:t>
            </a:r>
            <a:r>
              <a:rPr kumimoji="1" lang="ko-KR" altLang="en-US" dirty="0"/>
              <a:t> 출연자 화제 지수</a:t>
            </a:r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해당 배우의 </a:t>
            </a:r>
            <a:r>
              <a:rPr kumimoji="1" lang="ko-KR" altLang="en-US" dirty="0" err="1"/>
              <a:t>드라마별</a:t>
            </a:r>
            <a:r>
              <a:rPr kumimoji="1" lang="ko-KR" altLang="en-US" dirty="0"/>
              <a:t> 첫 방영 시점 기준 과거 기사 및 영상 </a:t>
            </a:r>
            <a:r>
              <a:rPr kumimoji="1" lang="ko-KR" altLang="en-US" dirty="0" err="1"/>
              <a:t>조회값을</a:t>
            </a:r>
            <a:r>
              <a:rPr kumimoji="1" lang="ko-KR" altLang="en-US" dirty="0"/>
              <a:t> 수집하여</a:t>
            </a:r>
            <a:r>
              <a:rPr kumimoji="1" lang="en-US" altLang="ko-KR" dirty="0"/>
              <a:t>,</a:t>
            </a:r>
          </a:p>
          <a:p>
            <a:r>
              <a:rPr kumimoji="1" lang="ko-KR" altLang="en-US" u="sng" dirty="0"/>
              <a:t>드라마 제작 시점 이후의 출연자 화제성이 반영되지 않도록 조율</a:t>
            </a:r>
            <a:endParaRPr kumimoji="1" lang="en-US" altLang="ko-KR" u="sng" dirty="0"/>
          </a:p>
          <a:p>
            <a:endParaRPr kumimoji="1" lang="en-US" altLang="ko-KR" dirty="0"/>
          </a:p>
          <a:p>
            <a:r>
              <a:rPr kumimoji="1" lang="en-US" altLang="ko-KR" dirty="0"/>
              <a:t>2)</a:t>
            </a:r>
            <a:r>
              <a:rPr kumimoji="1" lang="ko-KR" altLang="en-US" dirty="0"/>
              <a:t> 출연자 인지도 </a:t>
            </a:r>
            <a:endParaRPr kumimoji="1" lang="en-US" altLang="ko-KR" dirty="0"/>
          </a:p>
          <a:p>
            <a:r>
              <a:rPr kumimoji="1" lang="en-US" altLang="ko-KR" dirty="0"/>
              <a:t>:</a:t>
            </a:r>
            <a:r>
              <a:rPr kumimoji="1" lang="ko-KR" altLang="en-US" dirty="0"/>
              <a:t> 드라마내 출연자들의 화제성의 총합이 높고 </a:t>
            </a:r>
            <a:r>
              <a:rPr kumimoji="1" lang="ko-KR" altLang="en-US" dirty="0" err="1"/>
              <a:t>낮음만을</a:t>
            </a:r>
            <a:r>
              <a:rPr kumimoji="1" lang="ko-KR" altLang="en-US" dirty="0"/>
              <a:t> 따지는 것이 아니라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특정 배우 </a:t>
            </a:r>
            <a:r>
              <a:rPr kumimoji="1" lang="en-US" altLang="ko-KR" dirty="0"/>
              <a:t>1~2</a:t>
            </a:r>
            <a:r>
              <a:rPr kumimoji="1" lang="ko-KR" altLang="en-US" dirty="0"/>
              <a:t>이 해당 드라마의 이슈를 크게 불러일으킬 정도의 독보적인 영향력을 갖는지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않은지를 수치화한 값으로</a:t>
            </a:r>
            <a:endParaRPr kumimoji="1" lang="en-US" altLang="ko-KR" dirty="0"/>
          </a:p>
          <a:p>
            <a:r>
              <a:rPr kumimoji="1" lang="ko-KR" altLang="en-US" dirty="0"/>
              <a:t>드라마 출연자 구성에 대한 측면까지 다각적으로 분석</a:t>
            </a:r>
            <a:endParaRPr kumimoji="1" lang="en-US" altLang="ko-KR" dirty="0"/>
          </a:p>
          <a:p>
            <a:r>
              <a:rPr kumimoji="1" lang="ko-KR" altLang="en-US" dirty="0"/>
              <a:t>예를 들어 곧 방영을 앞두고 있는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드라마 </a:t>
            </a:r>
            <a:r>
              <a:rPr kumimoji="1" lang="en-US" altLang="ko-KR" dirty="0"/>
              <a:t>‘</a:t>
            </a:r>
            <a:r>
              <a:rPr kumimoji="1" lang="ko-KR" altLang="en-US" dirty="0" err="1"/>
              <a:t>허쉬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의 경우 황정민 배우의 </a:t>
            </a:r>
            <a:r>
              <a:rPr kumimoji="1" lang="en-US" altLang="ko-KR" dirty="0"/>
              <a:t>8</a:t>
            </a:r>
            <a:r>
              <a:rPr kumimoji="1" lang="ko-KR" altLang="en-US" dirty="0"/>
              <a:t>년만의 브라운관 복귀라는 </a:t>
            </a:r>
            <a:r>
              <a:rPr kumimoji="1" lang="ko-KR" altLang="en-US" dirty="0" err="1"/>
              <a:t>이슈로인해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출연자 인지도 지수가 굉장히 높은 값을 나타내고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3)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케미지수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드라마내 출연하는 배우들의 과거 동반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출연이력과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당시 시청률로 생성하여 출연자 개개인이 아닌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조합의 영향력까지 고려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출연자의 독보적인 존재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출연진들의 환상 호흡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특정 출연진 커플의 환상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케미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]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등의 요소를 모두 캐치</a:t>
            </a:r>
            <a:endParaRPr kumimoji="1" lang="ko-Kore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228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299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Lime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What :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지역적으로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선형회귀를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적용하여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요인을 출력할 수 있는 알고리즘으로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Why 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특정 드라마에 대에서 어떤 요인이 흥행에 기여 또는 저해했는지 요소를 파악할 수 있는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XAI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알고리즘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구글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링크드인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등 차세대 혁신기업들이 적용한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XAI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기법들 중 한 종류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ALS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What :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영화산업의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대기업에 적용한 추천 엔진 기법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신인배우나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아이돌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예시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?)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과 같은 숨은 진주 발굴 가능한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커스텀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적용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이때 시청률은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단순히 시청률을 토대로 학습할 경우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아침드라마와 저녁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드라마간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시청률의 평균 차이를 무시할 수 있기에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표준화하여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아침드라마중에서도 흥행한 드라마와 저녁 드라마 중에서도 흥행한 드라마를 비교 가능하게 적용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NetworkX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628650" marR="0" lvl="1" indent="-1714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출연진들의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케미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점수를 한눈에 시각화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pPr marL="171450" lvl="0" indent="-171450">
              <a:lnSpc>
                <a:spcPct val="150000"/>
              </a:lnSpc>
              <a:buFontTx/>
              <a:buChar char="-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0646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662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돈이면 다 되는 세상에 살고 있지만</a:t>
            </a:r>
            <a:r>
              <a:rPr kumimoji="1" lang="en-US" altLang="ko-KR" dirty="0"/>
              <a:t>,</a:t>
            </a:r>
            <a:r>
              <a:rPr kumimoji="1" lang="en-US" altLang="ko-Kore-KR" dirty="0"/>
              <a:t> </a:t>
            </a:r>
          </a:p>
          <a:p>
            <a:r>
              <a:rPr kumimoji="1" lang="ko-KR" altLang="en-US" dirty="0"/>
              <a:t>오늘날 드라마는 아무리 많은 돈을 투자해도 그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성공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을 보장해 주지 못하고 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7364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드라마 관계자 분들이 아마 가장 궁금하셨을 </a:t>
            </a:r>
            <a:r>
              <a:rPr kumimoji="1" lang="ko-KR" altLang="en-US" dirty="0" err="1"/>
              <a:t>장표라고</a:t>
            </a:r>
            <a:r>
              <a:rPr kumimoji="1" lang="ko-KR" altLang="en-US" dirty="0"/>
              <a:t> 생각되는데요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투입된 변수를 토대로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최근 </a:t>
            </a:r>
            <a:r>
              <a:rPr kumimoji="1" lang="en-US" altLang="ko-KR" dirty="0"/>
              <a:t>5</a:t>
            </a:r>
            <a:r>
              <a:rPr kumimoji="1" lang="ko-KR" altLang="en-US" dirty="0"/>
              <a:t>년간 드라마 시청률 상승에 가장 큰 영향력을 미쳤던 변수 상위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개는 </a:t>
            </a:r>
            <a:endParaRPr kumimoji="1" lang="en-US" altLang="ko-KR" dirty="0"/>
          </a:p>
          <a:p>
            <a:r>
              <a:rPr kumimoji="1" lang="ko-KR" altLang="en-US" dirty="0"/>
              <a:t>출연자 </a:t>
            </a:r>
            <a:r>
              <a:rPr kumimoji="1" lang="en-US" altLang="ko-KR" dirty="0"/>
              <a:t>~,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방송구</a:t>
            </a:r>
            <a:r>
              <a:rPr kumimoji="1" lang="en-US" altLang="ko-KR" dirty="0"/>
              <a:t>~,</a:t>
            </a:r>
            <a:r>
              <a:rPr kumimoji="1" lang="ko-KR" altLang="en-US" dirty="0"/>
              <a:t> 제작진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온라인 관심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출연자 </a:t>
            </a:r>
            <a:r>
              <a:rPr kumimoji="1" lang="ko-KR" altLang="en-US" dirty="0" err="1"/>
              <a:t>케미로</a:t>
            </a:r>
            <a:r>
              <a:rPr kumimoji="1" lang="ko-KR" altLang="en-US" dirty="0"/>
              <a:t> 출력되었습니다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이는 어디까지나 </a:t>
            </a:r>
            <a:r>
              <a:rPr kumimoji="1" lang="ko-KR" altLang="en-US" dirty="0" err="1"/>
              <a:t>첫회</a:t>
            </a:r>
            <a:r>
              <a:rPr kumimoji="1" lang="ko-KR" altLang="en-US" dirty="0"/>
              <a:t> 시청률을 기준으로 분석된 결과이며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사람들의 기대감을 높여주는 주요인으로</a:t>
            </a:r>
            <a:endParaRPr kumimoji="1" lang="en-US" altLang="ko-KR" dirty="0"/>
          </a:p>
          <a:p>
            <a:r>
              <a:rPr kumimoji="1" lang="ko-KR" altLang="en-US" dirty="0"/>
              <a:t>과거 흥행했던 출연자와 제작진의 </a:t>
            </a:r>
            <a:r>
              <a:rPr kumimoji="1" lang="ko-KR" altLang="en-US" dirty="0" err="1"/>
              <a:t>출연여부와</a:t>
            </a:r>
            <a:endParaRPr kumimoji="1" lang="en-US" altLang="ko-KR" dirty="0"/>
          </a:p>
          <a:p>
            <a:r>
              <a:rPr kumimoji="1" lang="ko-KR" altLang="en-US" dirty="0"/>
              <a:t>해당 드라마가 사전에 </a:t>
            </a:r>
            <a:r>
              <a:rPr kumimoji="1" lang="ko-KR" altLang="en-US" dirty="0" err="1"/>
              <a:t>얼마많은</a:t>
            </a:r>
            <a:r>
              <a:rPr kumimoji="1" lang="ko-KR" altLang="en-US" dirty="0"/>
              <a:t> 이슈를 만들어냈고</a:t>
            </a:r>
            <a:r>
              <a:rPr kumimoji="1" lang="en-US" altLang="ko-KR" dirty="0"/>
              <a:t>,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831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4810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tanD</a:t>
            </a:r>
            <a:r>
              <a:rPr kumimoji="1" lang="ko-KR" altLang="en-US" dirty="0"/>
              <a:t> 의 핵심 가치는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비즈니스 성과를 향상시킬 수 있는 진짜 요인을 찾아내고</a:t>
            </a:r>
            <a:endParaRPr kumimoji="1" lang="en-US" altLang="ko-KR" dirty="0"/>
          </a:p>
          <a:p>
            <a:r>
              <a:rPr kumimoji="1" lang="ko-KR" altLang="en-US" dirty="0"/>
              <a:t>데이터를 모르는 누구라도 위 서비스를 쉽게 사용할 수 있어야 한다는 것입니다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476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07571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텐디는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~~</a:t>
            </a:r>
            <a:r>
              <a:rPr kumimoji="1" lang="ko-KR" altLang="en-US" dirty="0"/>
              <a:t> 등의 </a:t>
            </a:r>
            <a:r>
              <a:rPr kumimoji="1" lang="ko-KR" altLang="en-US" dirty="0" err="1"/>
              <a:t>고객사</a:t>
            </a:r>
            <a:r>
              <a:rPr kumimoji="1" lang="ko-Kore-KR" altLang="en-US" dirty="0"/>
              <a:t>와</a:t>
            </a:r>
            <a:r>
              <a:rPr kumimoji="1" lang="ko-KR" altLang="en-US" dirty="0"/>
              <a:t> 함께하며</a:t>
            </a:r>
            <a:r>
              <a:rPr kumimoji="1" lang="en-US" altLang="ko-KR" dirty="0"/>
              <a:t>,</a:t>
            </a:r>
            <a:endParaRPr kumimoji="1" lang="en-US" altLang="ko-Kore-KR" dirty="0"/>
          </a:p>
          <a:p>
            <a:r>
              <a:rPr kumimoji="1" lang="en-US" altLang="ko-KR" dirty="0"/>
              <a:t>0000</a:t>
            </a:r>
            <a:r>
              <a:rPr kumimoji="1" lang="ko-KR" altLang="en-US" dirty="0"/>
              <a:t>만명의 개인 </a:t>
            </a:r>
            <a:r>
              <a:rPr kumimoji="1" lang="ko-Kore-KR" altLang="en-US" dirty="0"/>
              <a:t>행동데이터를</a:t>
            </a:r>
            <a:r>
              <a:rPr kumimoji="1" lang="ko-KR" altLang="en-US" dirty="0"/>
              <a:t> 수집 및 분석해왔습니다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259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872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과연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제작비는 시청률을 보장해 줄 수 있을까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요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이번 프로젝트 시작에 있어서</a:t>
            </a:r>
            <a:endParaRPr kumimoji="1" lang="en-US" altLang="ko-KR" dirty="0"/>
          </a:p>
          <a:p>
            <a:r>
              <a:rPr kumimoji="1" lang="ko-KR" altLang="en-US" dirty="0"/>
              <a:t>가장 간단하면서도 중요한 질문에서 이 시작했습니다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476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돈이면 다 되는 세상에 살고 있지만</a:t>
            </a:r>
            <a:r>
              <a:rPr kumimoji="1" lang="en-US" altLang="ko-KR" dirty="0"/>
              <a:t>,</a:t>
            </a:r>
            <a:endParaRPr kumimoji="1" lang="en-US" altLang="ko-Kore-KR" dirty="0"/>
          </a:p>
          <a:p>
            <a:r>
              <a:rPr kumimoji="1" lang="ko-KR" altLang="en-US" dirty="0"/>
              <a:t>오늘날 드라마는 아무리 많은 돈을 투자해도 그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성공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을 보장해 주지 못하고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190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우리는 돈이면 다 되는 세상에 살고 있지만</a:t>
            </a:r>
            <a:r>
              <a:rPr kumimoji="1" lang="en-US" altLang="ko-KR" dirty="0"/>
              <a:t>,</a:t>
            </a:r>
            <a:endParaRPr kumimoji="1" lang="en-US" altLang="ko-Kore-KR" dirty="0"/>
          </a:p>
          <a:p>
            <a:r>
              <a:rPr kumimoji="1" lang="ko-KR" altLang="en-US" dirty="0"/>
              <a:t>오늘날 드라마는 아무리 많은 돈을 투자해도 그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성공</a:t>
            </a:r>
            <a:r>
              <a:rPr kumimoji="1" lang="en-US" altLang="ko-KR" dirty="0"/>
              <a:t>＇</a:t>
            </a:r>
            <a:r>
              <a:rPr kumimoji="1" lang="ko-KR" altLang="en-US" dirty="0"/>
              <a:t>을 보장해 주지 못하고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7020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8530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성공한 드라마의 특징은 무엇일까 라는 질문의 방향성을 찾기 위해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최근 </a:t>
            </a:r>
            <a:r>
              <a:rPr kumimoji="1" lang="en-US" altLang="ko-KR" dirty="0"/>
              <a:t>5</a:t>
            </a:r>
            <a:r>
              <a:rPr kumimoji="1" lang="ko-KR" altLang="en-US" dirty="0"/>
              <a:t>개년 드라마 </a:t>
            </a:r>
            <a:r>
              <a:rPr kumimoji="1" lang="en-US" altLang="ko-KR" dirty="0"/>
              <a:t>494</a:t>
            </a:r>
            <a:r>
              <a:rPr kumimoji="1" lang="ko-KR" altLang="en-US" dirty="0"/>
              <a:t>편중 시청률 상위</a:t>
            </a:r>
            <a:r>
              <a:rPr kumimoji="1" lang="en-US" altLang="ko-KR" dirty="0"/>
              <a:t>/</a:t>
            </a:r>
            <a:r>
              <a:rPr kumimoji="1" lang="ko-KR" altLang="en-US" dirty="0"/>
              <a:t>하위 </a:t>
            </a:r>
            <a:r>
              <a:rPr kumimoji="1" lang="en-US" altLang="ko-KR" dirty="0"/>
              <a:t>20%</a:t>
            </a:r>
            <a:r>
              <a:rPr kumimoji="1" lang="ko-KR" altLang="en-US" dirty="0"/>
              <a:t> 드라마의 다양한 변수들을 비교 분석하였습니다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306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 과정에서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특히 </a:t>
            </a:r>
            <a:r>
              <a:rPr kumimoji="1" lang="en-US" altLang="ko-KR" dirty="0"/>
              <a:t>＇</a:t>
            </a:r>
            <a:r>
              <a:rPr kumimoji="1" lang="ko-KR" altLang="en-US" dirty="0"/>
              <a:t>배우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와 관련된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변수들이 첫 회 시청률에 큰 영향을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65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358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47F2A-61CB-D142-BD61-54FC73CDF725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40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05A-31D5-0944-9ED5-D2350CB460C5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52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63F2-D5F0-634D-A8F9-2D0B3790E8FE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564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사람, 실내, 남자, 쥐고있는이(가) 표시된 사진&#10;&#10;자동 생성된 설명">
            <a:extLst>
              <a:ext uri="{FF2B5EF4-FFF2-40B4-BE49-F238E27FC236}">
                <a16:creationId xmlns:a16="http://schemas.microsoft.com/office/drawing/2014/main" id="{BFBB2201-6B13-4EE2-8D5E-509AC262B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2308-2B0B-5D41-9625-D9BE2CC820BB}" type="datetime1">
              <a:rPr lang="ko-KR" altLang="en-US" smtClean="0"/>
              <a:t>2020. 11. 17.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486E7F4-083D-45A5-A911-843DBF8777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738" y="6433808"/>
            <a:ext cx="650524" cy="2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4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0C1F-0D08-9748-B2D3-301246C51D75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400676-F4EA-4AAE-8428-221F85CFC467}"/>
              </a:ext>
            </a:extLst>
          </p:cNvPr>
          <p:cNvSpPr/>
          <p:nvPr userDrawn="1"/>
        </p:nvSpPr>
        <p:spPr>
          <a:xfrm flipV="1">
            <a:off x="0" y="-1"/>
            <a:ext cx="12192000" cy="12438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627F14CF-1641-44AC-B8BF-6FE601757A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3215" y="200566"/>
            <a:ext cx="1228636" cy="25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9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0417-3772-A748-AC63-7F295D0A6273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383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40FE-2022-D34C-A40C-EB425D34CAF6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74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52EB-2D4C-3346-8635-EE91E3F8A4E9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95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111-E214-7B4C-91A2-22C8AE4AB35E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35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A8E-C750-3546-B3BF-3E9F9D27FF64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2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16492-AFD8-894E-814B-288DD0FC08AF}" type="datetime1">
              <a:rPr lang="ko-KR" altLang="en-US" smtClean="0"/>
              <a:t>2020. 11. 17.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52604" y="6356350"/>
            <a:ext cx="2743200" cy="365125"/>
          </a:xfrm>
        </p:spPr>
        <p:txBody>
          <a:bodyPr/>
          <a:lstStyle/>
          <a:p>
            <a:fld id="{0173A4EB-DBF6-DA49-B75E-7926398CBF6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CF5DC3-ED98-2046-80B0-5088C2D68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6" y="109728"/>
            <a:ext cx="874408" cy="2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5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174-C389-4540-91C8-044F02189B15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79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4D43-0F92-A840-8DC7-C17BBC6A3551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00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BEE73-64DD-F747-A61F-99AFB8607B89}" type="datetime1">
              <a:rPr lang="ko-KR" altLang="en-US" smtClean="0"/>
              <a:t>2020. 11. 17.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31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69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5.tiff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tiff"/><Relationship Id="rId9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microsoft.com/office/2007/relationships/hdphoto" Target="../media/hdphoto5.wdp"/><Relationship Id="rId10" Type="http://schemas.openxmlformats.org/officeDocument/2006/relationships/image" Target="../media/image38.tiff"/><Relationship Id="rId4" Type="http://schemas.openxmlformats.org/officeDocument/2006/relationships/image" Target="../media/image35.png"/><Relationship Id="rId9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tiff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B260000-159F-D547-BF59-C8EFA84F9520}"/>
              </a:ext>
            </a:extLst>
          </p:cNvPr>
          <p:cNvGrpSpPr/>
          <p:nvPr/>
        </p:nvGrpSpPr>
        <p:grpSpPr>
          <a:xfrm>
            <a:off x="-1490709" y="1452128"/>
            <a:ext cx="10385659" cy="2720671"/>
            <a:chOff x="-1490709" y="1697788"/>
            <a:chExt cx="10385659" cy="2720671"/>
          </a:xfrm>
        </p:grpSpPr>
        <p:sp>
          <p:nvSpPr>
            <p:cNvPr id="5" name="직사각형 32">
              <a:extLst>
                <a:ext uri="{FF2B5EF4-FFF2-40B4-BE49-F238E27FC236}">
                  <a16:creationId xmlns:a16="http://schemas.microsoft.com/office/drawing/2014/main" id="{CF5565CF-C2E2-4409-A01C-27DD6B2B112E}"/>
                </a:ext>
              </a:extLst>
            </p:cNvPr>
            <p:cNvSpPr/>
            <p:nvPr/>
          </p:nvSpPr>
          <p:spPr>
            <a:xfrm>
              <a:off x="1320152" y="2533328"/>
              <a:ext cx="7574798" cy="188513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kumimoji="1" lang="en-US" altLang="ko-KR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KBS </a:t>
              </a:r>
              <a:r>
                <a:rPr kumimoji="1" lang="ko-KR" altLang="en-US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드라마 </a:t>
              </a:r>
              <a:endParaRPr kumimoji="1"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>
                <a:spcAft>
                  <a:spcPts val="450"/>
                </a:spcAft>
              </a:pPr>
              <a:r>
                <a:rPr kumimoji="1" lang="ko-KR" altLang="en-US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시청률 예측 </a:t>
              </a:r>
              <a:r>
                <a:rPr kumimoji="1" lang="en-US" altLang="ko-KR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&amp;</a:t>
              </a:r>
              <a:r>
                <a:rPr kumimoji="1" lang="ko-KR" altLang="en-US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요인 분석</a:t>
              </a:r>
              <a:endParaRPr kumimoji="1"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>
                <a:spcAft>
                  <a:spcPts val="450"/>
                </a:spcAft>
              </a:pPr>
              <a:endPara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>
                <a:spcAft>
                  <a:spcPts val="450"/>
                </a:spcAft>
              </a:pPr>
              <a:r>
                <a:rPr kumimoji="1"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:</a:t>
              </a:r>
              <a:r>
                <a:rPr kumimoji="1"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배우 관계 및 추천</a:t>
              </a:r>
              <a:endPara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4BF0F2-35D3-4C0B-99C1-1F6FC5B7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152" y="1697788"/>
              <a:ext cx="1490709" cy="445205"/>
            </a:xfrm>
            <a:prstGeom prst="rect">
              <a:avLst/>
            </a:prstGeom>
          </p:spPr>
        </p:pic>
        <p:cxnSp>
          <p:nvCxnSpPr>
            <p:cNvPr id="4" name="Straight Connector 9">
              <a:extLst>
                <a:ext uri="{FF2B5EF4-FFF2-40B4-BE49-F238E27FC236}">
                  <a16:creationId xmlns:a16="http://schemas.microsoft.com/office/drawing/2014/main" id="{258D0604-3B1F-D147-B3AE-0D043BA62476}"/>
                </a:ext>
              </a:extLst>
            </p:cNvPr>
            <p:cNvCxnSpPr>
              <a:cxnSpLocks/>
            </p:cNvCxnSpPr>
            <p:nvPr/>
          </p:nvCxnSpPr>
          <p:spPr>
            <a:xfrm>
              <a:off x="-1490709" y="2294183"/>
              <a:ext cx="430157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8CD3E0D-43A8-234F-BD16-CC76ED5C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20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07FA50-1A37-994A-90E4-17BE06F35C6A}"/>
              </a:ext>
            </a:extLst>
          </p:cNvPr>
          <p:cNvSpPr txBox="1"/>
          <p:nvPr/>
        </p:nvSpPr>
        <p:spPr>
          <a:xfrm>
            <a:off x="980723" y="1174536"/>
            <a:ext cx="3464458" cy="450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R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3</a:t>
            </a:r>
            <a:r>
              <a:rPr kumimoji="1" lang="ko-KR" altLang="en-US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 </a:t>
            </a:r>
            <a:endParaRPr kumimoji="1" lang="en-US" altLang="ko-KR" sz="287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IBM Plex Sans KR" panose="020B0503050203000203" pitchFamily="34" charset="-127"/>
              <a:cs typeface="Baghdad" pitchFamily="2" charset="-78"/>
            </a:endParaRPr>
          </a:p>
        </p:txBody>
      </p:sp>
      <p:sp>
        <p:nvSpPr>
          <p:cNvPr id="13" name="직사각형 32">
            <a:extLst>
              <a:ext uri="{FF2B5EF4-FFF2-40B4-BE49-F238E27FC236}">
                <a16:creationId xmlns:a16="http://schemas.microsoft.com/office/drawing/2014/main" id="{E257C8C8-8866-7443-8625-2729938FF4B4}"/>
              </a:ext>
            </a:extLst>
          </p:cNvPr>
          <p:cNvSpPr/>
          <p:nvPr/>
        </p:nvSpPr>
        <p:spPr>
          <a:xfrm>
            <a:off x="6204062" y="4220315"/>
            <a:ext cx="500721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서비스 구성도 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2BB0AD6-3577-714E-86A4-C694EE6BF4DA}"/>
              </a:ext>
            </a:extLst>
          </p:cNvPr>
          <p:cNvCxnSpPr>
            <a:cxnSpLocks/>
          </p:cNvCxnSpPr>
          <p:nvPr/>
        </p:nvCxnSpPr>
        <p:spPr>
          <a:xfrm>
            <a:off x="6204061" y="4748173"/>
            <a:ext cx="5987939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09A11E-C8E3-3F4A-89C3-DF75D0B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직사각형 32">
            <a:extLst>
              <a:ext uri="{FF2B5EF4-FFF2-40B4-BE49-F238E27FC236}">
                <a16:creationId xmlns:a16="http://schemas.microsoft.com/office/drawing/2014/main" id="{EEB90EC6-3C06-6746-A3E0-64132E0E39D6}"/>
              </a:ext>
            </a:extLst>
          </p:cNvPr>
          <p:cNvSpPr/>
          <p:nvPr/>
        </p:nvSpPr>
        <p:spPr>
          <a:xfrm>
            <a:off x="6204061" y="2264201"/>
            <a:ext cx="4026491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3906151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0392A96-8E56-6444-89AA-1B5D06960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9DC0F8-7F97-5F47-9FBE-9D48D7A15C2F}"/>
              </a:ext>
            </a:extLst>
          </p:cNvPr>
          <p:cNvSpPr txBox="1"/>
          <p:nvPr/>
        </p:nvSpPr>
        <p:spPr>
          <a:xfrm>
            <a:off x="990237" y="2385228"/>
            <a:ext cx="254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000">
                <a:ln>
                  <a:solidFill>
                    <a:srgbClr val="0098D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defRPr>
            </a:lvl1pPr>
          </a:lstStyle>
          <a:p>
            <a:pPr algn="r"/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+mn-cs"/>
              </a:rPr>
              <a:t>Data Preprocessing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  <a:cs typeface="+mn-cs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C48B9FB-FA1B-D042-AC38-AA99FB5FC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75" y="2500688"/>
            <a:ext cx="657265" cy="63610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F8805E5-C4E3-F64D-902D-7F0928222F44}"/>
              </a:ext>
            </a:extLst>
          </p:cNvPr>
          <p:cNvSpPr txBox="1"/>
          <p:nvPr/>
        </p:nvSpPr>
        <p:spPr>
          <a:xfrm>
            <a:off x="1392450" y="3936590"/>
            <a:ext cx="2145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000">
                <a:ln>
                  <a:solidFill>
                    <a:srgbClr val="0098D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defRPr>
            </a:lvl1pPr>
          </a:lstStyle>
          <a:p>
            <a:pPr algn="r"/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+mn-cs"/>
              </a:rPr>
              <a:t>Analyze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  <a:cs typeface="+mn-cs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F2CC10D8-96D1-DA41-88AC-EDE016A05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025" y="3925641"/>
            <a:ext cx="576808" cy="57680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3DB5206-4476-504B-AD77-57760A49D264}"/>
              </a:ext>
            </a:extLst>
          </p:cNvPr>
          <p:cNvSpPr txBox="1"/>
          <p:nvPr/>
        </p:nvSpPr>
        <p:spPr>
          <a:xfrm>
            <a:off x="1392452" y="833866"/>
            <a:ext cx="2145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000">
                <a:ln>
                  <a:solidFill>
                    <a:srgbClr val="0098D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defRPr>
            </a:lvl1pPr>
          </a:lstStyle>
          <a:p>
            <a:pPr algn="r"/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+mn-cs"/>
              </a:rPr>
              <a:t>Data Source</a:t>
            </a:r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  <a:cs typeface="+mn-cs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CE37DC3-F3FA-794D-8E11-018FB393B7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21" y="918064"/>
            <a:ext cx="636105" cy="636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71E58A-C697-3540-8EB0-260A23211BF0}"/>
              </a:ext>
            </a:extLst>
          </p:cNvPr>
          <p:cNvSpPr txBox="1"/>
          <p:nvPr/>
        </p:nvSpPr>
        <p:spPr>
          <a:xfrm>
            <a:off x="5262734" y="833866"/>
            <a:ext cx="491901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ore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최근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ore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kumimoji="1" lang="ko-Kore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년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드라마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배우 데이터 </a:t>
            </a:r>
            <a:r>
              <a:rPr kumimoji="1" lang="ko-Kore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온라인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크롤링</a:t>
            </a:r>
            <a:endParaRPr kumimoji="1" lang="en-US" altLang="ko-Kore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  </a:t>
            </a:r>
            <a:r>
              <a:rPr kumimoji="1" lang="en-US" altLang="ko-Kore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(from </a:t>
            </a:r>
            <a:r>
              <a:rPr kumimoji="1" lang="ko-Kore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위키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백과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네이버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 google, </a:t>
            </a:r>
            <a:r>
              <a:rPr kumimoji="1" lang="en-US" altLang="ko-KR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youtube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 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494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편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배우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4,848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명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endParaRPr kumimoji="1" lang="ko-Kore-KR" altLang="en-US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186AA8-E389-8947-9601-2FB340639560}"/>
              </a:ext>
            </a:extLst>
          </p:cNvPr>
          <p:cNvSpPr/>
          <p:nvPr/>
        </p:nvSpPr>
        <p:spPr>
          <a:xfrm>
            <a:off x="5262733" y="3862833"/>
            <a:ext cx="491901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시청률 예측 및 요인 분석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배우 추천 엔진</a:t>
            </a:r>
            <a:b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   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</a:t>
            </a:r>
            <a:r>
              <a:rPr kumimoji="1" lang="en-US" altLang="ko-Kore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Sphere 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이탈 분석 엔진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영화 추천 모델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커스터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마이징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</a:p>
          <a:p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4DB6153-EB53-A24E-BD4E-364D0C9099BF}"/>
              </a:ext>
            </a:extLst>
          </p:cNvPr>
          <p:cNvGrpSpPr/>
          <p:nvPr/>
        </p:nvGrpSpPr>
        <p:grpSpPr>
          <a:xfrm>
            <a:off x="3692362" y="-384783"/>
            <a:ext cx="180000" cy="7119937"/>
            <a:chOff x="1602043" y="-384783"/>
            <a:chExt cx="180000" cy="7119937"/>
          </a:xfrm>
        </p:grpSpPr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D934723E-064E-7041-8759-A15FC455BF5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1867925" y="3175186"/>
              <a:ext cx="7119937" cy="0"/>
            </a:xfrm>
            <a:prstGeom prst="straightConnector1">
              <a:avLst/>
            </a:prstGeom>
            <a:ln w="25400" cap="rnd">
              <a:solidFill>
                <a:srgbClr val="089BE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AFD96A0-D640-014C-AE86-70F7C57FBE2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02043" y="2497139"/>
              <a:ext cx="180000" cy="180000"/>
            </a:xfrm>
            <a:prstGeom prst="ellipse">
              <a:avLst/>
            </a:prstGeom>
            <a:solidFill>
              <a:srgbClr val="089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EB3F0292-21A1-E64F-A981-BE8735C363C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02043" y="5564033"/>
              <a:ext cx="180000" cy="180000"/>
            </a:xfrm>
            <a:prstGeom prst="ellipse">
              <a:avLst/>
            </a:prstGeom>
            <a:solidFill>
              <a:srgbClr val="089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AD4A9486-F8EB-4843-8CDF-505C42E3264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02043" y="928532"/>
              <a:ext cx="180000" cy="180000"/>
            </a:xfrm>
            <a:prstGeom prst="ellipse">
              <a:avLst/>
            </a:prstGeom>
            <a:solidFill>
              <a:srgbClr val="089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463BDCBD-7437-3944-BC99-45EFE89B307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1602043" y="4031256"/>
              <a:ext cx="180000" cy="180000"/>
            </a:xfrm>
            <a:prstGeom prst="ellipse">
              <a:avLst/>
            </a:prstGeom>
            <a:solidFill>
              <a:srgbClr val="089B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127F230-BBCD-3346-95EE-E804931F885A}"/>
              </a:ext>
            </a:extLst>
          </p:cNvPr>
          <p:cNvSpPr txBox="1"/>
          <p:nvPr/>
        </p:nvSpPr>
        <p:spPr>
          <a:xfrm>
            <a:off x="5262733" y="2402473"/>
            <a:ext cx="4919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변수 지수화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채널 및 시간대별 시청률 정규화</a:t>
            </a:r>
            <a:b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</a:b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 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(Word Embedding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Standardization)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1877352-47D2-7445-BE66-FB4F3CA907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696" b="91957" l="9961" r="89844">
                        <a14:foregroundMark x1="29590" y1="8696" x2="69434" y2="9130"/>
                        <a14:foregroundMark x1="45117" y1="46304" x2="45117" y2="46304"/>
                        <a14:foregroundMark x1="48926" y1="27826" x2="48145" y2="30000"/>
                        <a14:foregroundMark x1="52734" y1="44130" x2="51953" y2="43261"/>
                        <a14:foregroundMark x1="39551" y1="92609" x2="56543" y2="91522"/>
                        <a14:foregroundMark x1="56543" y1="91522" x2="60547" y2="91957"/>
                      </a14:backgroundRemoval>
                    </a14:imgEffect>
                    <a14:imgEffect>
                      <a14:colorTemperature colorTemp="5131"/>
                    </a14:imgEffect>
                    <a14:imgEffect>
                      <a14:saturation sat="225000"/>
                    </a14:imgEffect>
                    <a14:imgEffect>
                      <a14:brightnessContrast contrast="-100000"/>
                    </a14:imgEffect>
                  </a14:imgLayer>
                </a14:imgProps>
              </a:ext>
            </a:extLst>
          </a:blip>
          <a:srcRect l="23478" r="23478"/>
          <a:stretch/>
        </p:blipFill>
        <p:spPr>
          <a:xfrm>
            <a:off x="4287407" y="5451126"/>
            <a:ext cx="806670" cy="6831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DBE0B76-6F37-E44D-9BCC-300E3C533BFC}"/>
              </a:ext>
            </a:extLst>
          </p:cNvPr>
          <p:cNvSpPr txBox="1"/>
          <p:nvPr/>
        </p:nvSpPr>
        <p:spPr>
          <a:xfrm>
            <a:off x="738909" y="5487951"/>
            <a:ext cx="2765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kumimoji="1" sz="1000">
                <a:ln>
                  <a:solidFill>
                    <a:srgbClr val="0098DC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 Medium" panose="00000600000000000000" pitchFamily="2" charset="-127"/>
              </a:defRPr>
            </a:lvl1pPr>
          </a:lstStyle>
          <a:p>
            <a:pPr algn="r"/>
            <a:r>
              <a:rPr lang="en-US" altLang="ko-KR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+mn-cs"/>
              </a:rPr>
              <a:t>Azure VM</a:t>
            </a:r>
            <a:r>
              <a:rPr lang="ko-KR" altLang="en-US" sz="1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+mn-cs"/>
              </a:rPr>
              <a:t> </a:t>
            </a:r>
            <a:endParaRPr lang="en-US" altLang="ko-KR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  <a:cs typeface="+mn-cs"/>
            </a:endParaRPr>
          </a:p>
          <a:p>
            <a:pPr algn="r"/>
            <a:r>
              <a:rPr lang="en-US" altLang="ko-KR" sz="1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  <a:cs typeface="+mn-cs"/>
              </a:rPr>
              <a:t>DashBoard</a:t>
            </a:r>
            <a:endParaRPr lang="en-US" altLang="ko-KR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  <a:cs typeface="+mn-cs"/>
            </a:endParaRPr>
          </a:p>
          <a:p>
            <a:pPr algn="r"/>
            <a:endParaRPr lang="ko-KR" altLang="en-US" sz="1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A6D43A-1D3F-7746-AF61-B1EC154842C3}"/>
              </a:ext>
            </a:extLst>
          </p:cNvPr>
          <p:cNvSpPr/>
          <p:nvPr/>
        </p:nvSpPr>
        <p:spPr>
          <a:xfrm>
            <a:off x="5262733" y="5487951"/>
            <a:ext cx="4046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Cloud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Platform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Azure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VM</a:t>
            </a:r>
          </a:p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대시보드 구축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시각화 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57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07FA50-1A37-994A-90E4-17BE06F35C6A}"/>
              </a:ext>
            </a:extLst>
          </p:cNvPr>
          <p:cNvSpPr txBox="1"/>
          <p:nvPr/>
        </p:nvSpPr>
        <p:spPr>
          <a:xfrm>
            <a:off x="980723" y="1174536"/>
            <a:ext cx="3464458" cy="450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R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4</a:t>
            </a:r>
            <a:r>
              <a:rPr kumimoji="1" lang="ko-KR" altLang="en-US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 </a:t>
            </a:r>
            <a:endParaRPr kumimoji="1" lang="en-US" altLang="ko-KR" sz="287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IBM Plex Sans KR" panose="020B0503050203000203" pitchFamily="34" charset="-127"/>
              <a:cs typeface="Baghdad" pitchFamily="2" charset="-78"/>
            </a:endParaRPr>
          </a:p>
        </p:txBody>
      </p:sp>
      <p:sp>
        <p:nvSpPr>
          <p:cNvPr id="13" name="직사각형 32">
            <a:extLst>
              <a:ext uri="{FF2B5EF4-FFF2-40B4-BE49-F238E27FC236}">
                <a16:creationId xmlns:a16="http://schemas.microsoft.com/office/drawing/2014/main" id="{E257C8C8-8866-7443-8625-2729938FF4B4}"/>
              </a:ext>
            </a:extLst>
          </p:cNvPr>
          <p:cNvSpPr/>
          <p:nvPr/>
        </p:nvSpPr>
        <p:spPr>
          <a:xfrm>
            <a:off x="6204062" y="4220315"/>
            <a:ext cx="5987938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어떤 요인을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어떻게 살펴봐야 하는가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2BB0AD6-3577-714E-86A4-C694EE6BF4DA}"/>
              </a:ext>
            </a:extLst>
          </p:cNvPr>
          <p:cNvCxnSpPr>
            <a:cxnSpLocks/>
          </p:cNvCxnSpPr>
          <p:nvPr/>
        </p:nvCxnSpPr>
        <p:spPr>
          <a:xfrm>
            <a:off x="6204061" y="4748173"/>
            <a:ext cx="5987939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09A11E-C8E3-3F4A-89C3-DF75D0B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직사각형 32">
            <a:extLst>
              <a:ext uri="{FF2B5EF4-FFF2-40B4-BE49-F238E27FC236}">
                <a16:creationId xmlns:a16="http://schemas.microsoft.com/office/drawing/2014/main" id="{EEB90EC6-3C06-6746-A3E0-64132E0E39D6}"/>
              </a:ext>
            </a:extLst>
          </p:cNvPr>
          <p:cNvSpPr/>
          <p:nvPr/>
        </p:nvSpPr>
        <p:spPr>
          <a:xfrm>
            <a:off x="6204061" y="2264201"/>
            <a:ext cx="5987939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Data</a:t>
            </a:r>
            <a:r>
              <a:rPr kumimoji="1"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  <a:r>
              <a:rPr kumimoji="1" lang="ko-KR" altLang="en-US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Preprocess</a:t>
            </a:r>
          </a:p>
        </p:txBody>
      </p:sp>
    </p:spTree>
    <p:extLst>
      <p:ext uri="{BB962C8B-B14F-4D97-AF65-F5344CB8AC3E}">
        <p14:creationId xmlns:p14="http://schemas.microsoft.com/office/powerpoint/2010/main" val="2925299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2B717D-8CA2-8C42-8536-2B16F4E0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F04364-035E-3A44-ADC7-376C1BE77899}"/>
              </a:ext>
            </a:extLst>
          </p:cNvPr>
          <p:cNvSpPr/>
          <p:nvPr/>
        </p:nvSpPr>
        <p:spPr>
          <a:xfrm>
            <a:off x="1337324" y="3808653"/>
            <a:ext cx="10057561" cy="1719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출연자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제작진 흥행 지수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출연자 또는 제작진의 작품 시청률 값의 평균 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출연자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드라마 온라인 관심  지수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특정 드라마  또는 출연자가 </a:t>
            </a:r>
            <a:r>
              <a:rPr kumimoji="1" lang="ko-KR" altLang="en-US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온라인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에서 얼만큼 </a:t>
            </a:r>
            <a:r>
              <a:rPr kumimoji="1" lang="ko-KR" altLang="en-US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회자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되는 가에 관한 지수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인지도 지수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이슈를 크게 불러일으킬 독보적 영향력의 배우 존재 여부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출연자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케미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지수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출연 배우들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케미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값 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D2DC32-E25B-5446-9659-B3BA10C98DAB}"/>
              </a:ext>
            </a:extLst>
          </p:cNvPr>
          <p:cNvSpPr txBox="1"/>
          <p:nvPr/>
        </p:nvSpPr>
        <p:spPr>
          <a:xfrm>
            <a:off x="1308415" y="6134282"/>
            <a:ext cx="922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*지수화 이유</a:t>
            </a:r>
            <a:endParaRPr kumimoji="1"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배우를 변수로 직접 투입 시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흥행 요인으로 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특정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배우가 출력될 수 있기에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 출연자들의 데이터를 하나의 지수로 생성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1CE154-E013-8D45-B098-CF9BA65721BC}"/>
              </a:ext>
            </a:extLst>
          </p:cNvPr>
          <p:cNvSpPr/>
          <p:nvPr/>
        </p:nvSpPr>
        <p:spPr>
          <a:xfrm>
            <a:off x="5083543" y="956776"/>
            <a:ext cx="20249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분석 요인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436E8A11-E99F-1F4D-A0BB-8A4B7871C272}"/>
              </a:ext>
            </a:extLst>
          </p:cNvPr>
          <p:cNvGrpSpPr/>
          <p:nvPr/>
        </p:nvGrpSpPr>
        <p:grpSpPr>
          <a:xfrm>
            <a:off x="1308415" y="1783895"/>
            <a:ext cx="9575170" cy="1647934"/>
            <a:chOff x="1056463" y="1539652"/>
            <a:chExt cx="9575170" cy="1647934"/>
          </a:xfrm>
        </p:grpSpPr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id="{971E3A21-59F5-0548-BF4D-A46D173E7950}"/>
                </a:ext>
              </a:extLst>
            </p:cNvPr>
            <p:cNvSpPr/>
            <p:nvPr/>
          </p:nvSpPr>
          <p:spPr>
            <a:xfrm>
              <a:off x="1056463" y="1539652"/>
              <a:ext cx="2190833" cy="719966"/>
            </a:xfrm>
            <a:prstGeom prst="roundRect">
              <a:avLst/>
            </a:prstGeom>
            <a:solidFill>
              <a:srgbClr val="838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출연자</a:t>
              </a:r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흥행 지수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86" name="모서리가 둥근 직사각형 85">
              <a:extLst>
                <a:ext uri="{FF2B5EF4-FFF2-40B4-BE49-F238E27FC236}">
                  <a16:creationId xmlns:a16="http://schemas.microsoft.com/office/drawing/2014/main" id="{4AE6B650-3D28-E841-9F5E-699FFBB1B126}"/>
                </a:ext>
              </a:extLst>
            </p:cNvPr>
            <p:cNvSpPr/>
            <p:nvPr/>
          </p:nvSpPr>
          <p:spPr>
            <a:xfrm>
              <a:off x="1056463" y="2467620"/>
              <a:ext cx="2190833" cy="719966"/>
            </a:xfrm>
            <a:prstGeom prst="roundRect">
              <a:avLst/>
            </a:prstGeom>
            <a:solidFill>
              <a:srgbClr val="838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제작진 흥행 지수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87" name="모서리가 둥근 직사각형 86">
              <a:extLst>
                <a:ext uri="{FF2B5EF4-FFF2-40B4-BE49-F238E27FC236}">
                  <a16:creationId xmlns:a16="http://schemas.microsoft.com/office/drawing/2014/main" id="{977B57C8-1732-694B-8F29-558C8A35A115}"/>
                </a:ext>
              </a:extLst>
            </p:cNvPr>
            <p:cNvSpPr/>
            <p:nvPr/>
          </p:nvSpPr>
          <p:spPr>
            <a:xfrm>
              <a:off x="3540871" y="1539652"/>
              <a:ext cx="2190833" cy="719966"/>
            </a:xfrm>
            <a:prstGeom prst="roundRect">
              <a:avLst/>
            </a:prstGeom>
            <a:solidFill>
              <a:srgbClr val="9FA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출연자</a:t>
              </a:r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endParaRPr kumimoji="1"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온라인 관심 지수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88" name="모서리가 둥근 직사각형 87">
              <a:extLst>
                <a:ext uri="{FF2B5EF4-FFF2-40B4-BE49-F238E27FC236}">
                  <a16:creationId xmlns:a16="http://schemas.microsoft.com/office/drawing/2014/main" id="{9CBBDACD-87E0-1447-B385-A70858F99071}"/>
                </a:ext>
              </a:extLst>
            </p:cNvPr>
            <p:cNvSpPr/>
            <p:nvPr/>
          </p:nvSpPr>
          <p:spPr>
            <a:xfrm>
              <a:off x="3540871" y="2467620"/>
              <a:ext cx="2190833" cy="719966"/>
            </a:xfrm>
            <a:prstGeom prst="roundRect">
              <a:avLst/>
            </a:prstGeom>
            <a:solidFill>
              <a:srgbClr val="9FA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드라마 </a:t>
              </a:r>
              <a:endParaRPr kumimoji="1"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온라인 관심 지수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89" name="모서리가 둥근 직사각형 88">
              <a:extLst>
                <a:ext uri="{FF2B5EF4-FFF2-40B4-BE49-F238E27FC236}">
                  <a16:creationId xmlns:a16="http://schemas.microsoft.com/office/drawing/2014/main" id="{6272F0DB-DF3A-F141-A748-CFADD7EE4330}"/>
                </a:ext>
              </a:extLst>
            </p:cNvPr>
            <p:cNvSpPr/>
            <p:nvPr/>
          </p:nvSpPr>
          <p:spPr>
            <a:xfrm>
              <a:off x="5956141" y="1539652"/>
              <a:ext cx="2190833" cy="719966"/>
            </a:xfrm>
            <a:prstGeom prst="roundRect">
              <a:avLst/>
            </a:prstGeom>
            <a:solidFill>
              <a:srgbClr val="B5A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출연자</a:t>
              </a:r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ko-KR" altLang="en-US" dirty="0" err="1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케미</a:t>
              </a:r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지수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id="{36F89B2C-081C-6C45-B833-768F1D99913D}"/>
                </a:ext>
              </a:extLst>
            </p:cNvPr>
            <p:cNvSpPr/>
            <p:nvPr/>
          </p:nvSpPr>
          <p:spPr>
            <a:xfrm>
              <a:off x="5956141" y="2467620"/>
              <a:ext cx="2190833" cy="719966"/>
            </a:xfrm>
            <a:prstGeom prst="roundRect">
              <a:avLst/>
            </a:prstGeom>
            <a:solidFill>
              <a:srgbClr val="B5A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인지도 지수</a:t>
              </a:r>
              <a:endParaRPr kumimoji="1"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91" name="모서리가 둥근 직사각형 90">
              <a:extLst>
                <a:ext uri="{FF2B5EF4-FFF2-40B4-BE49-F238E27FC236}">
                  <a16:creationId xmlns:a16="http://schemas.microsoft.com/office/drawing/2014/main" id="{2E6CB68E-BD41-0040-BE56-099CD1B168FA}"/>
                </a:ext>
              </a:extLst>
            </p:cNvPr>
            <p:cNvSpPr/>
            <p:nvPr/>
          </p:nvSpPr>
          <p:spPr>
            <a:xfrm>
              <a:off x="8440800" y="1539652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방영 시간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92" name="모서리가 둥근 직사각형 91">
              <a:extLst>
                <a:ext uri="{FF2B5EF4-FFF2-40B4-BE49-F238E27FC236}">
                  <a16:creationId xmlns:a16="http://schemas.microsoft.com/office/drawing/2014/main" id="{CB6F27C0-C679-D84E-9F3D-B52893918FE3}"/>
                </a:ext>
              </a:extLst>
            </p:cNvPr>
            <p:cNvSpPr/>
            <p:nvPr/>
          </p:nvSpPr>
          <p:spPr>
            <a:xfrm>
              <a:off x="8440800" y="2109496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방송국</a:t>
              </a:r>
              <a:r>
                <a:rPr kumimoji="1" lang="en-US" altLang="ko-KR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(</a:t>
              </a:r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채널</a:t>
              </a:r>
              <a:r>
                <a:rPr kumimoji="1" lang="en-US" altLang="ko-KR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)</a:t>
              </a:r>
            </a:p>
          </p:txBody>
        </p:sp>
        <p:sp>
          <p:nvSpPr>
            <p:cNvPr id="93" name="모서리가 둥근 직사각형 92">
              <a:extLst>
                <a:ext uri="{FF2B5EF4-FFF2-40B4-BE49-F238E27FC236}">
                  <a16:creationId xmlns:a16="http://schemas.microsoft.com/office/drawing/2014/main" id="{4A3CAC08-74F8-3043-A903-38ED629CAE3D}"/>
                </a:ext>
              </a:extLst>
            </p:cNvPr>
            <p:cNvSpPr/>
            <p:nvPr/>
          </p:nvSpPr>
          <p:spPr>
            <a:xfrm>
              <a:off x="8440799" y="2678339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장르</a:t>
              </a:r>
              <a:endParaRPr kumimoji="1"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</p:grpSp>
      <p:cxnSp>
        <p:nvCxnSpPr>
          <p:cNvPr id="94" name="직선 연결선[R] 93">
            <a:extLst>
              <a:ext uri="{FF2B5EF4-FFF2-40B4-BE49-F238E27FC236}">
                <a16:creationId xmlns:a16="http://schemas.microsoft.com/office/drawing/2014/main" id="{94E94927-47C6-3147-932C-9701E7CD3660}"/>
              </a:ext>
            </a:extLst>
          </p:cNvPr>
          <p:cNvCxnSpPr>
            <a:cxnSpLocks/>
          </p:cNvCxnSpPr>
          <p:nvPr/>
        </p:nvCxnSpPr>
        <p:spPr>
          <a:xfrm>
            <a:off x="2162772" y="130686"/>
            <a:ext cx="0" cy="968322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76A31B9-CAE8-8447-B6FE-5E9BC93EE82F}"/>
              </a:ext>
            </a:extLst>
          </p:cNvPr>
          <p:cNvSpPr/>
          <p:nvPr/>
        </p:nvSpPr>
        <p:spPr>
          <a:xfrm>
            <a:off x="0" y="105734"/>
            <a:ext cx="2162772" cy="1018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Data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</a:p>
          <a:p>
            <a:pPr algn="r"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Preprocess</a:t>
            </a:r>
          </a:p>
        </p:txBody>
      </p:sp>
    </p:spTree>
    <p:extLst>
      <p:ext uri="{BB962C8B-B14F-4D97-AF65-F5344CB8AC3E}">
        <p14:creationId xmlns:p14="http://schemas.microsoft.com/office/powerpoint/2010/main" val="55362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3FDC338E-31BB-164A-B060-8A6B6D36FE6E}"/>
              </a:ext>
            </a:extLst>
          </p:cNvPr>
          <p:cNvGrpSpPr/>
          <p:nvPr/>
        </p:nvGrpSpPr>
        <p:grpSpPr>
          <a:xfrm>
            <a:off x="1308415" y="1783895"/>
            <a:ext cx="9575170" cy="1647934"/>
            <a:chOff x="1056463" y="1539652"/>
            <a:chExt cx="9575170" cy="1647934"/>
          </a:xfrm>
        </p:grpSpPr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3135FC95-3F9E-AE4E-ACF6-D1F9D21DF6A4}"/>
                </a:ext>
              </a:extLst>
            </p:cNvPr>
            <p:cNvSpPr/>
            <p:nvPr/>
          </p:nvSpPr>
          <p:spPr>
            <a:xfrm>
              <a:off x="1056463" y="1539652"/>
              <a:ext cx="2190833" cy="719966"/>
            </a:xfrm>
            <a:prstGeom prst="roundRect">
              <a:avLst/>
            </a:prstGeom>
            <a:solidFill>
              <a:srgbClr val="838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출연자</a:t>
              </a:r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흥행 지수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1C979D23-033A-A143-99C9-BA98D2B9EEA9}"/>
                </a:ext>
              </a:extLst>
            </p:cNvPr>
            <p:cNvSpPr/>
            <p:nvPr/>
          </p:nvSpPr>
          <p:spPr>
            <a:xfrm>
              <a:off x="1056463" y="2467620"/>
              <a:ext cx="2190833" cy="719966"/>
            </a:xfrm>
            <a:prstGeom prst="roundRect">
              <a:avLst/>
            </a:prstGeom>
            <a:solidFill>
              <a:srgbClr val="838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제작진 흥행 지수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40E9D6F4-C345-584D-B381-18BC1ED4DDE1}"/>
                </a:ext>
              </a:extLst>
            </p:cNvPr>
            <p:cNvSpPr/>
            <p:nvPr/>
          </p:nvSpPr>
          <p:spPr>
            <a:xfrm>
              <a:off x="3540871" y="1539652"/>
              <a:ext cx="2190833" cy="719966"/>
            </a:xfrm>
            <a:prstGeom prst="roundRect">
              <a:avLst/>
            </a:prstGeom>
            <a:solidFill>
              <a:srgbClr val="9FA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출연자</a:t>
              </a:r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endParaRPr kumimoji="1"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온라인 관심 지수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829047C0-8B1E-8941-AD44-A65C719A30D8}"/>
                </a:ext>
              </a:extLst>
            </p:cNvPr>
            <p:cNvSpPr/>
            <p:nvPr/>
          </p:nvSpPr>
          <p:spPr>
            <a:xfrm>
              <a:off x="3540871" y="2467620"/>
              <a:ext cx="2190833" cy="719966"/>
            </a:xfrm>
            <a:prstGeom prst="roundRect">
              <a:avLst/>
            </a:prstGeom>
            <a:solidFill>
              <a:srgbClr val="9FA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제작진 </a:t>
              </a:r>
              <a:endParaRPr kumimoji="1"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온라인 관심 지수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A6DA928D-68A2-8840-B5DD-E147AF23B412}"/>
                </a:ext>
              </a:extLst>
            </p:cNvPr>
            <p:cNvSpPr/>
            <p:nvPr/>
          </p:nvSpPr>
          <p:spPr>
            <a:xfrm>
              <a:off x="5956141" y="1539652"/>
              <a:ext cx="2190833" cy="719966"/>
            </a:xfrm>
            <a:prstGeom prst="roundRect">
              <a:avLst/>
            </a:prstGeom>
            <a:solidFill>
              <a:srgbClr val="B5A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출연자</a:t>
              </a:r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ko-KR" altLang="en-US" dirty="0" err="1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케미</a:t>
              </a:r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지수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F579F49F-0651-E449-AFA8-51A4C76B93DC}"/>
                </a:ext>
              </a:extLst>
            </p:cNvPr>
            <p:cNvSpPr/>
            <p:nvPr/>
          </p:nvSpPr>
          <p:spPr>
            <a:xfrm>
              <a:off x="5956141" y="2467620"/>
              <a:ext cx="2190833" cy="719966"/>
            </a:xfrm>
            <a:prstGeom prst="roundRect">
              <a:avLst/>
            </a:prstGeom>
            <a:solidFill>
              <a:srgbClr val="B5A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독보적 출연자 지수</a:t>
              </a:r>
              <a:endParaRPr kumimoji="1"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39" name="모서리가 둥근 직사각형 38">
              <a:extLst>
                <a:ext uri="{FF2B5EF4-FFF2-40B4-BE49-F238E27FC236}">
                  <a16:creationId xmlns:a16="http://schemas.microsoft.com/office/drawing/2014/main" id="{376AFCA8-912C-344F-B91B-DEFD3EDFE29A}"/>
                </a:ext>
              </a:extLst>
            </p:cNvPr>
            <p:cNvSpPr/>
            <p:nvPr/>
          </p:nvSpPr>
          <p:spPr>
            <a:xfrm>
              <a:off x="8440800" y="1539652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방영 시간</a:t>
              </a:r>
              <a:endPara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54730A42-0B10-644C-95A9-26F025B748F7}"/>
                </a:ext>
              </a:extLst>
            </p:cNvPr>
            <p:cNvSpPr/>
            <p:nvPr/>
          </p:nvSpPr>
          <p:spPr>
            <a:xfrm>
              <a:off x="8440800" y="2109496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방송국</a:t>
              </a:r>
              <a:r>
                <a:rPr kumimoji="1" lang="en-US" altLang="ko-KR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(</a:t>
              </a:r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채널</a:t>
              </a:r>
              <a:r>
                <a:rPr kumimoji="1" lang="en-US" altLang="ko-KR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)</a:t>
              </a:r>
            </a:p>
          </p:txBody>
        </p:sp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9763A37C-273F-704F-81F8-BAC31935C1DF}"/>
                </a:ext>
              </a:extLst>
            </p:cNvPr>
            <p:cNvSpPr/>
            <p:nvPr/>
          </p:nvSpPr>
          <p:spPr>
            <a:xfrm>
              <a:off x="8440799" y="2678339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장르</a:t>
              </a:r>
              <a:endParaRPr kumimoji="1"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2B717D-8CA2-8C42-8536-2B16F4E0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1CE154-E013-8D45-B098-CF9BA65721BC}"/>
              </a:ext>
            </a:extLst>
          </p:cNvPr>
          <p:cNvSpPr/>
          <p:nvPr/>
        </p:nvSpPr>
        <p:spPr>
          <a:xfrm>
            <a:off x="5083543" y="956776"/>
            <a:ext cx="20249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분석 요인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F23DCF-1113-8E46-9F7C-EB0968F12DCC}"/>
              </a:ext>
            </a:extLst>
          </p:cNvPr>
          <p:cNvSpPr/>
          <p:nvPr/>
        </p:nvSpPr>
        <p:spPr>
          <a:xfrm>
            <a:off x="1268278" y="1691953"/>
            <a:ext cx="2339995" cy="85804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713C49-42A6-8F45-85AC-BF55B3C56D94}"/>
              </a:ext>
            </a:extLst>
          </p:cNvPr>
          <p:cNvSpPr/>
          <p:nvPr/>
        </p:nvSpPr>
        <p:spPr>
          <a:xfrm>
            <a:off x="6165742" y="1691953"/>
            <a:ext cx="2339995" cy="85804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52ED577-C45F-D949-9A89-8B42B2F87125}"/>
              </a:ext>
            </a:extLst>
          </p:cNvPr>
          <p:cNvSpPr/>
          <p:nvPr/>
        </p:nvSpPr>
        <p:spPr>
          <a:xfrm>
            <a:off x="2566569" y="4682641"/>
            <a:ext cx="7283047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출연자의 해당 드라마 첫 방영 일자 기준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 기사 및 영상 조회수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 반영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093E087-09EB-2841-B5A2-F778DAEC5FB3}"/>
              </a:ext>
            </a:extLst>
          </p:cNvPr>
          <p:cNvSpPr/>
          <p:nvPr/>
        </p:nvSpPr>
        <p:spPr>
          <a:xfrm>
            <a:off x="1337324" y="4230208"/>
            <a:ext cx="954626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특정 드라마 출연 배우들이 온라인에서 얼만큼 회자되는 가를 평균 낸 지수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C3980C2E-982D-3948-9446-3FD8AB4C62E6}"/>
              </a:ext>
            </a:extLst>
          </p:cNvPr>
          <p:cNvCxnSpPr>
            <a:cxnSpLocks/>
          </p:cNvCxnSpPr>
          <p:nvPr/>
        </p:nvCxnSpPr>
        <p:spPr>
          <a:xfrm>
            <a:off x="2162772" y="130686"/>
            <a:ext cx="0" cy="968322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AFC601-BA67-D142-A087-F09C45DB4786}"/>
              </a:ext>
            </a:extLst>
          </p:cNvPr>
          <p:cNvSpPr/>
          <p:nvPr/>
        </p:nvSpPr>
        <p:spPr>
          <a:xfrm>
            <a:off x="0" y="105734"/>
            <a:ext cx="2162772" cy="1018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Data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</a:p>
          <a:p>
            <a:pPr algn="r"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Preprocess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14F12A-00EC-1242-839B-1E15A41CB3FD}"/>
              </a:ext>
            </a:extLst>
          </p:cNvPr>
          <p:cNvSpPr/>
          <p:nvPr/>
        </p:nvSpPr>
        <p:spPr>
          <a:xfrm>
            <a:off x="3371547" y="5579300"/>
            <a:ext cx="5448928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“드라마 방영 이후 발생한 화제성 미 반영”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B812AE-7259-B842-B7C7-993A48B05FFD}"/>
              </a:ext>
            </a:extLst>
          </p:cNvPr>
          <p:cNvSpPr/>
          <p:nvPr/>
        </p:nvSpPr>
        <p:spPr>
          <a:xfrm>
            <a:off x="8583476" y="1278700"/>
            <a:ext cx="2300108" cy="22825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29B95A-8C6B-0B4D-9984-B222401853E3}"/>
              </a:ext>
            </a:extLst>
          </p:cNvPr>
          <p:cNvSpPr/>
          <p:nvPr/>
        </p:nvSpPr>
        <p:spPr>
          <a:xfrm>
            <a:off x="1115878" y="2565054"/>
            <a:ext cx="7283048" cy="9962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42288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2B37A88A-FB12-7844-BE95-4DE5C9F75D22}"/>
              </a:ext>
            </a:extLst>
          </p:cNvPr>
          <p:cNvGrpSpPr/>
          <p:nvPr/>
        </p:nvGrpSpPr>
        <p:grpSpPr>
          <a:xfrm>
            <a:off x="1308415" y="1783895"/>
            <a:ext cx="9575170" cy="1647934"/>
            <a:chOff x="1056463" y="1539652"/>
            <a:chExt cx="9575170" cy="1647934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7E7AF3D2-D244-9540-8B5E-CEAD9E9B7A7D}"/>
                </a:ext>
              </a:extLst>
            </p:cNvPr>
            <p:cNvSpPr/>
            <p:nvPr/>
          </p:nvSpPr>
          <p:spPr>
            <a:xfrm>
              <a:off x="1056463" y="1539652"/>
              <a:ext cx="2190833" cy="719966"/>
            </a:xfrm>
            <a:prstGeom prst="roundRect">
              <a:avLst/>
            </a:prstGeom>
            <a:solidFill>
              <a:srgbClr val="838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출연자</a:t>
              </a:r>
              <a:r>
                <a:rPr kumimoji="1" lang="ko-KR" altLang="en-US" dirty="0"/>
                <a:t> 흥행 지수</a:t>
              </a:r>
              <a:endParaRPr kumimoji="1" lang="ko-Kore-KR" altLang="en-US" dirty="0"/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152F1B65-BC8C-264E-81B5-3B0762993DA6}"/>
                </a:ext>
              </a:extLst>
            </p:cNvPr>
            <p:cNvSpPr/>
            <p:nvPr/>
          </p:nvSpPr>
          <p:spPr>
            <a:xfrm>
              <a:off x="1056463" y="2467620"/>
              <a:ext cx="2190833" cy="719966"/>
            </a:xfrm>
            <a:prstGeom prst="roundRect">
              <a:avLst/>
            </a:prstGeom>
            <a:solidFill>
              <a:srgbClr val="838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제작진 흥행 지수</a:t>
              </a:r>
              <a:endParaRPr kumimoji="1" lang="ko-Kore-KR" altLang="en-US" dirty="0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5B9EEE1C-0C6B-A940-9A0F-C2E11618B4B0}"/>
                </a:ext>
              </a:extLst>
            </p:cNvPr>
            <p:cNvSpPr/>
            <p:nvPr/>
          </p:nvSpPr>
          <p:spPr>
            <a:xfrm>
              <a:off x="3540871" y="1539652"/>
              <a:ext cx="2190833" cy="719966"/>
            </a:xfrm>
            <a:prstGeom prst="roundRect">
              <a:avLst/>
            </a:prstGeom>
            <a:solidFill>
              <a:srgbClr val="9FA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출연자</a:t>
              </a:r>
              <a:r>
                <a:rPr kumimoji="1" lang="ko-KR" altLang="en-US" dirty="0"/>
                <a:t> 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온라인 관심 지수</a:t>
              </a:r>
              <a:endParaRPr kumimoji="1" lang="ko-Kore-KR" altLang="en-US" dirty="0"/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ABCC186C-859E-4A47-956E-B10BFD0C4F8F}"/>
                </a:ext>
              </a:extLst>
            </p:cNvPr>
            <p:cNvSpPr/>
            <p:nvPr/>
          </p:nvSpPr>
          <p:spPr>
            <a:xfrm>
              <a:off x="3540871" y="2467620"/>
              <a:ext cx="2190833" cy="719966"/>
            </a:xfrm>
            <a:prstGeom prst="roundRect">
              <a:avLst/>
            </a:prstGeom>
            <a:solidFill>
              <a:srgbClr val="9FA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제작진 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온라인 관심 지수</a:t>
              </a:r>
              <a:endParaRPr kumimoji="1" lang="ko-Kore-KR" altLang="en-US" dirty="0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03A4620F-B21B-BB49-9836-E21A0C0DFC75}"/>
                </a:ext>
              </a:extLst>
            </p:cNvPr>
            <p:cNvSpPr/>
            <p:nvPr/>
          </p:nvSpPr>
          <p:spPr>
            <a:xfrm>
              <a:off x="5956141" y="1539652"/>
              <a:ext cx="2190833" cy="719966"/>
            </a:xfrm>
            <a:prstGeom prst="roundRect">
              <a:avLst/>
            </a:prstGeom>
            <a:solidFill>
              <a:srgbClr val="B5A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출연자</a:t>
              </a:r>
              <a:r>
                <a:rPr kumimoji="1" lang="ko-KR" altLang="en-US" dirty="0"/>
                <a:t> </a:t>
              </a:r>
              <a:r>
                <a:rPr kumimoji="1" lang="ko-KR" altLang="en-US" dirty="0" err="1"/>
                <a:t>케미</a:t>
              </a:r>
              <a:r>
                <a:rPr kumimoji="1" lang="ko-KR" altLang="en-US" dirty="0"/>
                <a:t> 지수</a:t>
              </a:r>
              <a:endParaRPr kumimoji="1" lang="ko-Kore-KR" altLang="en-US" dirty="0"/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6E382DE1-B6B7-BF47-8BAB-E8691E8AE844}"/>
                </a:ext>
              </a:extLst>
            </p:cNvPr>
            <p:cNvSpPr/>
            <p:nvPr/>
          </p:nvSpPr>
          <p:spPr>
            <a:xfrm>
              <a:off x="5956141" y="2467620"/>
              <a:ext cx="2190833" cy="719966"/>
            </a:xfrm>
            <a:prstGeom prst="roundRect">
              <a:avLst/>
            </a:prstGeom>
            <a:solidFill>
              <a:srgbClr val="B5A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인지도 지수</a:t>
              </a:r>
              <a:endParaRPr kumimoji="1" lang="en-US" altLang="ko-KR" dirty="0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966D191D-4266-BE44-A625-FE95E3CDC57D}"/>
                </a:ext>
              </a:extLst>
            </p:cNvPr>
            <p:cNvSpPr/>
            <p:nvPr/>
          </p:nvSpPr>
          <p:spPr>
            <a:xfrm>
              <a:off x="8440800" y="1539652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방영 시간</a:t>
              </a:r>
              <a:endParaRPr kumimoji="1" lang="ko-Kore-KR" altLang="en-US" dirty="0"/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E9FFCEE6-5BAA-2E46-BCF4-132586C2124A}"/>
                </a:ext>
              </a:extLst>
            </p:cNvPr>
            <p:cNvSpPr/>
            <p:nvPr/>
          </p:nvSpPr>
          <p:spPr>
            <a:xfrm>
              <a:off x="8440800" y="2109496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방송국</a:t>
              </a:r>
              <a:r>
                <a:rPr kumimoji="1" lang="en-US" altLang="ko-KR" dirty="0"/>
                <a:t>(</a:t>
              </a:r>
              <a:r>
                <a:rPr kumimoji="1" lang="ko-KR" altLang="en-US" dirty="0"/>
                <a:t>채널</a:t>
              </a:r>
              <a:r>
                <a:rPr kumimoji="1" lang="en-US" altLang="ko-KR" dirty="0"/>
                <a:t>)</a:t>
              </a: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0BF4CC1F-D173-FC4D-9486-8DE0CF9BCD00}"/>
                </a:ext>
              </a:extLst>
            </p:cNvPr>
            <p:cNvSpPr/>
            <p:nvPr/>
          </p:nvSpPr>
          <p:spPr>
            <a:xfrm>
              <a:off x="8440799" y="2678339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장르</a:t>
              </a:r>
              <a:endParaRPr kumimoji="1" lang="en-US" altLang="ko-KR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2B717D-8CA2-8C42-8536-2B16F4E0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F04364-035E-3A44-ADC7-376C1BE77899}"/>
              </a:ext>
            </a:extLst>
          </p:cNvPr>
          <p:cNvSpPr/>
          <p:nvPr/>
        </p:nvSpPr>
        <p:spPr>
          <a:xfrm>
            <a:off x="1337324" y="3733471"/>
            <a:ext cx="954626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이슈를 크게 불러일으킬 독보적 영향력의 배우 존재 여부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1CE154-E013-8D45-B098-CF9BA65721BC}"/>
              </a:ext>
            </a:extLst>
          </p:cNvPr>
          <p:cNvSpPr/>
          <p:nvPr/>
        </p:nvSpPr>
        <p:spPr>
          <a:xfrm>
            <a:off x="5083543" y="956776"/>
            <a:ext cx="20249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분석 요인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45B32779-0A59-DD40-9D8B-B03050C8E184}"/>
              </a:ext>
            </a:extLst>
          </p:cNvPr>
          <p:cNvCxnSpPr>
            <a:cxnSpLocks/>
          </p:cNvCxnSpPr>
          <p:nvPr/>
        </p:nvCxnSpPr>
        <p:spPr>
          <a:xfrm>
            <a:off x="2162772" y="130686"/>
            <a:ext cx="0" cy="968322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0F5807-AC63-4147-A77A-24D9FD1FDA9D}"/>
              </a:ext>
            </a:extLst>
          </p:cNvPr>
          <p:cNvSpPr/>
          <p:nvPr/>
        </p:nvSpPr>
        <p:spPr>
          <a:xfrm>
            <a:off x="0" y="105734"/>
            <a:ext cx="2162772" cy="1018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Data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</a:p>
          <a:p>
            <a:pPr algn="r"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Preprocess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D9DD61-DBA0-9F4E-A992-7196605835D5}"/>
              </a:ext>
            </a:extLst>
          </p:cNvPr>
          <p:cNvSpPr/>
          <p:nvPr/>
        </p:nvSpPr>
        <p:spPr>
          <a:xfrm>
            <a:off x="1115878" y="2565054"/>
            <a:ext cx="4980122" cy="9962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5FC296-AED7-C746-B194-02BC167AE9CF}"/>
              </a:ext>
            </a:extLst>
          </p:cNvPr>
          <p:cNvSpPr/>
          <p:nvPr/>
        </p:nvSpPr>
        <p:spPr>
          <a:xfrm>
            <a:off x="8583476" y="1278700"/>
            <a:ext cx="2300108" cy="22825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F23DCF-1113-8E46-9F7C-EB0968F12DCC}"/>
              </a:ext>
            </a:extLst>
          </p:cNvPr>
          <p:cNvSpPr/>
          <p:nvPr/>
        </p:nvSpPr>
        <p:spPr>
          <a:xfrm>
            <a:off x="1268278" y="1691953"/>
            <a:ext cx="2339995" cy="85804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713C49-42A6-8F45-85AC-BF55B3C56D94}"/>
              </a:ext>
            </a:extLst>
          </p:cNvPr>
          <p:cNvSpPr/>
          <p:nvPr/>
        </p:nvSpPr>
        <p:spPr>
          <a:xfrm>
            <a:off x="3683798" y="1691953"/>
            <a:ext cx="4821939" cy="85804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ADE531B-E3A2-B942-9EF1-95F336A96E0C}"/>
              </a:ext>
            </a:extLst>
          </p:cNvPr>
          <p:cNvSpPr/>
          <p:nvPr/>
        </p:nvSpPr>
        <p:spPr>
          <a:xfrm>
            <a:off x="1468820" y="4090237"/>
            <a:ext cx="6062921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E.g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인지도 지수 비교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A7F0AF6-DDFD-0247-B58C-A2782201014C}"/>
              </a:ext>
            </a:extLst>
          </p:cNvPr>
          <p:cNvGrpSpPr/>
          <p:nvPr/>
        </p:nvGrpSpPr>
        <p:grpSpPr>
          <a:xfrm>
            <a:off x="3411505" y="4622120"/>
            <a:ext cx="5593175" cy="2182437"/>
            <a:chOff x="3123682" y="4622120"/>
            <a:chExt cx="5593175" cy="218243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6A57B24-91D3-DC4C-803A-4C53A6FA7979}"/>
                </a:ext>
              </a:extLst>
            </p:cNvPr>
            <p:cNvGrpSpPr/>
            <p:nvPr/>
          </p:nvGrpSpPr>
          <p:grpSpPr>
            <a:xfrm>
              <a:off x="6952362" y="4622120"/>
              <a:ext cx="1764495" cy="1532189"/>
              <a:chOff x="4132060" y="4622120"/>
              <a:chExt cx="1764495" cy="1532189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A43D6001-B3D2-9541-90E4-A778EC14B660}"/>
                  </a:ext>
                </a:extLst>
              </p:cNvPr>
              <p:cNvSpPr/>
              <p:nvPr/>
            </p:nvSpPr>
            <p:spPr>
              <a:xfrm>
                <a:off x="4647619" y="4901160"/>
                <a:ext cx="871847" cy="871847"/>
              </a:xfrm>
              <a:prstGeom prst="ellipse">
                <a:avLst/>
              </a:prstGeom>
              <a:solidFill>
                <a:srgbClr val="B5AE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ko-Kore-KR" altLang="en-US" sz="1600" dirty="0"/>
                  <a:t>황정민</a:t>
                </a:r>
              </a:p>
            </p:txBody>
          </p: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8B27C7A6-701B-6948-A93F-B4BCA02B4FAA}"/>
                  </a:ext>
                </a:extLst>
              </p:cNvPr>
              <p:cNvSpPr/>
              <p:nvPr/>
            </p:nvSpPr>
            <p:spPr>
              <a:xfrm>
                <a:off x="4702240" y="5773007"/>
                <a:ext cx="381302" cy="381302"/>
              </a:xfrm>
              <a:prstGeom prst="ellipse">
                <a:avLst/>
              </a:prstGeom>
              <a:solidFill>
                <a:srgbClr val="B5AEA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ko-Kore-KR" altLang="en-US" sz="800" dirty="0"/>
                  <a:t>윤아</a:t>
                </a: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F6480ECB-EDD7-544F-9219-D7C6F3145ADC}"/>
                  </a:ext>
                </a:extLst>
              </p:cNvPr>
              <p:cNvSpPr/>
              <p:nvPr/>
            </p:nvSpPr>
            <p:spPr>
              <a:xfrm>
                <a:off x="5568081" y="4837573"/>
                <a:ext cx="328474" cy="328474"/>
              </a:xfrm>
              <a:prstGeom prst="ellipse">
                <a:avLst/>
              </a:prstGeom>
              <a:solidFill>
                <a:srgbClr val="B5AEA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ko-Kore-KR" altLang="en-US" sz="600" dirty="0"/>
                  <a:t>김원해</a:t>
                </a: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D074B61B-B0F4-364A-8AAE-C0E3833F2193}"/>
                  </a:ext>
                </a:extLst>
              </p:cNvPr>
              <p:cNvSpPr/>
              <p:nvPr/>
            </p:nvSpPr>
            <p:spPr>
              <a:xfrm>
                <a:off x="4587328" y="4622120"/>
                <a:ext cx="328474" cy="328474"/>
              </a:xfrm>
              <a:prstGeom prst="ellipse">
                <a:avLst/>
              </a:prstGeom>
              <a:solidFill>
                <a:srgbClr val="B5AEA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ko-Kore-KR" altLang="en-US" sz="600" dirty="0"/>
                  <a:t>경수진</a:t>
                </a: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536834CC-0B46-0941-93DD-10929EEBB2DE}"/>
                  </a:ext>
                </a:extLst>
              </p:cNvPr>
              <p:cNvSpPr/>
              <p:nvPr/>
            </p:nvSpPr>
            <p:spPr>
              <a:xfrm>
                <a:off x="4132060" y="5413642"/>
                <a:ext cx="328474" cy="328474"/>
              </a:xfrm>
              <a:prstGeom prst="ellipse">
                <a:avLst/>
              </a:prstGeom>
              <a:solidFill>
                <a:srgbClr val="B5AEA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ko-Kore-KR" altLang="en-US" sz="600" dirty="0"/>
                  <a:t>이승준</a:t>
                </a: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DFAD239-D3BA-2041-805C-6B0735E7AED4}"/>
                </a:ext>
              </a:extLst>
            </p:cNvPr>
            <p:cNvSpPr/>
            <p:nvPr/>
          </p:nvSpPr>
          <p:spPr>
            <a:xfrm>
              <a:off x="7206072" y="6435225"/>
              <a:ext cx="12570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[</a:t>
              </a:r>
              <a:r>
                <a:rPr kumimoji="1"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허쉬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]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: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2.5</a:t>
              </a:r>
              <a:endParaRPr lang="ko-Kore-KR" altLang="en-US" dirty="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8A85CB4-B986-FD43-86C6-2441A20CEB64}"/>
                </a:ext>
              </a:extLst>
            </p:cNvPr>
            <p:cNvSpPr/>
            <p:nvPr/>
          </p:nvSpPr>
          <p:spPr>
            <a:xfrm>
              <a:off x="3123682" y="6435225"/>
              <a:ext cx="21435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[</a:t>
              </a:r>
              <a:r>
                <a:rPr kumimoji="1"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청춘시대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2]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: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-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en-US" altLang="ko-Kore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0.18</a:t>
              </a:r>
              <a:endParaRPr kumimoji="1" lang="ko-Kore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5EE30DB-512E-984A-9375-5625F9606AD2}"/>
                </a:ext>
              </a:extLst>
            </p:cNvPr>
            <p:cNvGrpSpPr/>
            <p:nvPr/>
          </p:nvGrpSpPr>
          <p:grpSpPr>
            <a:xfrm>
              <a:off x="3527822" y="4734407"/>
              <a:ext cx="1335257" cy="1413066"/>
              <a:chOff x="7681848" y="4734407"/>
              <a:chExt cx="1335257" cy="1413066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BBF5E014-9B1F-EE4B-A1AA-6E549EDC1FCF}"/>
                  </a:ext>
                </a:extLst>
              </p:cNvPr>
              <p:cNvSpPr/>
              <p:nvPr/>
            </p:nvSpPr>
            <p:spPr>
              <a:xfrm>
                <a:off x="8426980" y="5679473"/>
                <a:ext cx="468000" cy="468000"/>
              </a:xfrm>
              <a:prstGeom prst="ellipse">
                <a:avLst/>
              </a:prstGeom>
              <a:solidFill>
                <a:srgbClr val="9FA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ko-Kore-KR" altLang="en-US" sz="800" dirty="0"/>
                  <a:t>한승연</a:t>
                </a: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EA52821D-2B6C-B94F-AB21-3D51029883D0}"/>
                  </a:ext>
                </a:extLst>
              </p:cNvPr>
              <p:cNvSpPr/>
              <p:nvPr/>
            </p:nvSpPr>
            <p:spPr>
              <a:xfrm>
                <a:off x="7803972" y="5679473"/>
                <a:ext cx="468000" cy="468000"/>
              </a:xfrm>
              <a:prstGeom prst="ellipse">
                <a:avLst/>
              </a:prstGeom>
              <a:solidFill>
                <a:srgbClr val="9FA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ko-Kore-KR" altLang="en-US" sz="1000" dirty="0"/>
                  <a:t>지우</a:t>
                </a: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64502169-2320-0742-991C-17A61B148DC3}"/>
                  </a:ext>
                </a:extLst>
              </p:cNvPr>
              <p:cNvSpPr/>
              <p:nvPr/>
            </p:nvSpPr>
            <p:spPr>
              <a:xfrm>
                <a:off x="8115476" y="4734407"/>
                <a:ext cx="468000" cy="468000"/>
              </a:xfrm>
              <a:prstGeom prst="ellipse">
                <a:avLst/>
              </a:prstGeom>
              <a:solidFill>
                <a:srgbClr val="9FA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ko-Kore-KR" altLang="en-US" sz="800" dirty="0"/>
                  <a:t>박은빈</a:t>
                </a: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9ACC0A5B-6E47-C341-9C0C-4A4A2438C0CD}"/>
                  </a:ext>
                </a:extLst>
              </p:cNvPr>
              <p:cNvSpPr/>
              <p:nvPr/>
            </p:nvSpPr>
            <p:spPr>
              <a:xfrm>
                <a:off x="7681848" y="5146025"/>
                <a:ext cx="468000" cy="468000"/>
              </a:xfrm>
              <a:prstGeom prst="ellipse">
                <a:avLst/>
              </a:prstGeom>
              <a:solidFill>
                <a:srgbClr val="9FA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ko-Kore-KR" altLang="en-US" sz="800" dirty="0"/>
                  <a:t>한예리</a:t>
                </a: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AF78AEBB-5436-C34A-969D-ABBC78FEFB75}"/>
                  </a:ext>
                </a:extLst>
              </p:cNvPr>
              <p:cNvSpPr/>
              <p:nvPr/>
            </p:nvSpPr>
            <p:spPr>
              <a:xfrm>
                <a:off x="8549105" y="5139596"/>
                <a:ext cx="468000" cy="468000"/>
              </a:xfrm>
              <a:prstGeom prst="ellipse">
                <a:avLst/>
              </a:prstGeom>
              <a:solidFill>
                <a:srgbClr val="9FA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ko-Kore-KR" altLang="en-US" sz="800" dirty="0"/>
                  <a:t>최아라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276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223BFB-B205-E54C-85AD-52183ACD0AAA}"/>
              </a:ext>
            </a:extLst>
          </p:cNvPr>
          <p:cNvGrpSpPr/>
          <p:nvPr/>
        </p:nvGrpSpPr>
        <p:grpSpPr>
          <a:xfrm>
            <a:off x="1308415" y="1783895"/>
            <a:ext cx="9575170" cy="1647934"/>
            <a:chOff x="1056463" y="1539652"/>
            <a:chExt cx="9575170" cy="1647934"/>
          </a:xfrm>
        </p:grpSpPr>
        <p:sp>
          <p:nvSpPr>
            <p:cNvPr id="27" name="모서리가 둥근 직사각형 26">
              <a:extLst>
                <a:ext uri="{FF2B5EF4-FFF2-40B4-BE49-F238E27FC236}">
                  <a16:creationId xmlns:a16="http://schemas.microsoft.com/office/drawing/2014/main" id="{E7A1BBEA-BB7F-E841-AB6F-8FEE0415E601}"/>
                </a:ext>
              </a:extLst>
            </p:cNvPr>
            <p:cNvSpPr/>
            <p:nvPr/>
          </p:nvSpPr>
          <p:spPr>
            <a:xfrm>
              <a:off x="1056463" y="1539652"/>
              <a:ext cx="2190833" cy="719966"/>
            </a:xfrm>
            <a:prstGeom prst="roundRect">
              <a:avLst/>
            </a:prstGeom>
            <a:solidFill>
              <a:srgbClr val="838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출연자</a:t>
              </a:r>
              <a:r>
                <a:rPr kumimoji="1" lang="ko-KR" altLang="en-US" dirty="0"/>
                <a:t> 흥행 지수</a:t>
              </a:r>
              <a:endParaRPr kumimoji="1" lang="ko-Kore-KR" altLang="en-US" dirty="0"/>
            </a:p>
          </p:txBody>
        </p:sp>
        <p:sp>
          <p:nvSpPr>
            <p:cNvPr id="30" name="모서리가 둥근 직사각형 29">
              <a:extLst>
                <a:ext uri="{FF2B5EF4-FFF2-40B4-BE49-F238E27FC236}">
                  <a16:creationId xmlns:a16="http://schemas.microsoft.com/office/drawing/2014/main" id="{67EAB990-9A85-4743-B5B6-A729E9D6DC19}"/>
                </a:ext>
              </a:extLst>
            </p:cNvPr>
            <p:cNvSpPr/>
            <p:nvPr/>
          </p:nvSpPr>
          <p:spPr>
            <a:xfrm>
              <a:off x="1056463" y="2467620"/>
              <a:ext cx="2190833" cy="719966"/>
            </a:xfrm>
            <a:prstGeom prst="roundRect">
              <a:avLst/>
            </a:prstGeom>
            <a:solidFill>
              <a:srgbClr val="838C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제작진 흥행 지수</a:t>
              </a:r>
              <a:endParaRPr kumimoji="1" lang="ko-Kore-KR" altLang="en-US" dirty="0"/>
            </a:p>
          </p:txBody>
        </p:sp>
        <p:sp>
          <p:nvSpPr>
            <p:cNvPr id="31" name="모서리가 둥근 직사각형 30">
              <a:extLst>
                <a:ext uri="{FF2B5EF4-FFF2-40B4-BE49-F238E27FC236}">
                  <a16:creationId xmlns:a16="http://schemas.microsoft.com/office/drawing/2014/main" id="{A16B20C5-92FA-5E40-8901-494ECA295535}"/>
                </a:ext>
              </a:extLst>
            </p:cNvPr>
            <p:cNvSpPr/>
            <p:nvPr/>
          </p:nvSpPr>
          <p:spPr>
            <a:xfrm>
              <a:off x="3540871" y="1539652"/>
              <a:ext cx="2190833" cy="719966"/>
            </a:xfrm>
            <a:prstGeom prst="roundRect">
              <a:avLst/>
            </a:prstGeom>
            <a:solidFill>
              <a:srgbClr val="9FA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출연자</a:t>
              </a:r>
              <a:r>
                <a:rPr kumimoji="1" lang="ko-KR" altLang="en-US" dirty="0"/>
                <a:t> 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온라인 관심 지수</a:t>
              </a:r>
              <a:endParaRPr kumimoji="1" lang="ko-Kore-KR" altLang="en-US" dirty="0"/>
            </a:p>
          </p:txBody>
        </p:sp>
        <p:sp>
          <p:nvSpPr>
            <p:cNvPr id="33" name="모서리가 둥근 직사각형 32">
              <a:extLst>
                <a:ext uri="{FF2B5EF4-FFF2-40B4-BE49-F238E27FC236}">
                  <a16:creationId xmlns:a16="http://schemas.microsoft.com/office/drawing/2014/main" id="{1E72327C-10F5-0E43-A6B9-07D30842916D}"/>
                </a:ext>
              </a:extLst>
            </p:cNvPr>
            <p:cNvSpPr/>
            <p:nvPr/>
          </p:nvSpPr>
          <p:spPr>
            <a:xfrm>
              <a:off x="3540871" y="2467620"/>
              <a:ext cx="2190833" cy="719966"/>
            </a:xfrm>
            <a:prstGeom prst="roundRect">
              <a:avLst/>
            </a:prstGeom>
            <a:solidFill>
              <a:srgbClr val="9FA0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제작진 </a:t>
              </a:r>
              <a:endParaRPr kumimoji="1" lang="en-US" altLang="ko-KR" dirty="0"/>
            </a:p>
            <a:p>
              <a:pPr algn="ctr"/>
              <a:r>
                <a:rPr kumimoji="1" lang="ko-KR" altLang="en-US" dirty="0"/>
                <a:t>온라인 관심 지수</a:t>
              </a:r>
              <a:endParaRPr kumimoji="1" lang="ko-Kore-KR" altLang="en-US" dirty="0"/>
            </a:p>
          </p:txBody>
        </p:sp>
        <p:sp>
          <p:nvSpPr>
            <p:cNvPr id="34" name="모서리가 둥근 직사각형 33">
              <a:extLst>
                <a:ext uri="{FF2B5EF4-FFF2-40B4-BE49-F238E27FC236}">
                  <a16:creationId xmlns:a16="http://schemas.microsoft.com/office/drawing/2014/main" id="{AE766504-A1B3-0D4E-912B-2C387AFFA461}"/>
                </a:ext>
              </a:extLst>
            </p:cNvPr>
            <p:cNvSpPr/>
            <p:nvPr/>
          </p:nvSpPr>
          <p:spPr>
            <a:xfrm>
              <a:off x="5956141" y="1539652"/>
              <a:ext cx="2190833" cy="719966"/>
            </a:xfrm>
            <a:prstGeom prst="roundRect">
              <a:avLst/>
            </a:prstGeom>
            <a:solidFill>
              <a:srgbClr val="B5A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dirty="0"/>
                <a:t>출연자</a:t>
              </a:r>
              <a:r>
                <a:rPr kumimoji="1" lang="ko-KR" altLang="en-US" dirty="0"/>
                <a:t> </a:t>
              </a:r>
              <a:r>
                <a:rPr kumimoji="1" lang="ko-KR" altLang="en-US" dirty="0" err="1"/>
                <a:t>케미</a:t>
              </a:r>
              <a:r>
                <a:rPr kumimoji="1" lang="ko-KR" altLang="en-US" dirty="0"/>
                <a:t> 지수</a:t>
              </a:r>
              <a:endParaRPr kumimoji="1" lang="ko-Kore-KR" altLang="en-US" dirty="0"/>
            </a:p>
          </p:txBody>
        </p:sp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F9BC957F-9A8C-B844-9560-1AFA28956BDE}"/>
                </a:ext>
              </a:extLst>
            </p:cNvPr>
            <p:cNvSpPr/>
            <p:nvPr/>
          </p:nvSpPr>
          <p:spPr>
            <a:xfrm>
              <a:off x="5956141" y="2467620"/>
              <a:ext cx="2190833" cy="719966"/>
            </a:xfrm>
            <a:prstGeom prst="roundRect">
              <a:avLst/>
            </a:prstGeom>
            <a:solidFill>
              <a:srgbClr val="B5AE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독보적 출연자 지수</a:t>
              </a:r>
              <a:endParaRPr kumimoji="1" lang="en-US" altLang="ko-KR" dirty="0"/>
            </a:p>
          </p:txBody>
        </p:sp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C495B8E3-E3FE-DA45-943E-FEC6C07CCE5A}"/>
                </a:ext>
              </a:extLst>
            </p:cNvPr>
            <p:cNvSpPr/>
            <p:nvPr/>
          </p:nvSpPr>
          <p:spPr>
            <a:xfrm>
              <a:off x="8440800" y="1539652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방영 시간</a:t>
              </a:r>
              <a:endParaRPr kumimoji="1" lang="ko-Kore-KR" altLang="en-US" dirty="0"/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4E4D688B-337E-DA4A-9197-BE13C94883AA}"/>
                </a:ext>
              </a:extLst>
            </p:cNvPr>
            <p:cNvSpPr/>
            <p:nvPr/>
          </p:nvSpPr>
          <p:spPr>
            <a:xfrm>
              <a:off x="8440800" y="2109496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방송국</a:t>
              </a:r>
              <a:r>
                <a:rPr kumimoji="1" lang="en-US" altLang="ko-KR" dirty="0"/>
                <a:t>(</a:t>
              </a:r>
              <a:r>
                <a:rPr kumimoji="1" lang="ko-KR" altLang="en-US" dirty="0"/>
                <a:t>채널</a:t>
              </a:r>
              <a:r>
                <a:rPr kumimoji="1" lang="en-US" altLang="ko-KR" dirty="0"/>
                <a:t>)</a:t>
              </a: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1EC7258C-6FAC-8948-8E50-B3860E6731F1}"/>
                </a:ext>
              </a:extLst>
            </p:cNvPr>
            <p:cNvSpPr/>
            <p:nvPr/>
          </p:nvSpPr>
          <p:spPr>
            <a:xfrm>
              <a:off x="8440799" y="2678339"/>
              <a:ext cx="2190833" cy="509247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장르</a:t>
              </a:r>
              <a:endParaRPr kumimoji="1" lang="en-US" altLang="ko-KR" dirty="0"/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2B717D-8CA2-8C42-8536-2B16F4E0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D1CE154-E013-8D45-B098-CF9BA65721BC}"/>
              </a:ext>
            </a:extLst>
          </p:cNvPr>
          <p:cNvSpPr/>
          <p:nvPr/>
        </p:nvSpPr>
        <p:spPr>
          <a:xfrm>
            <a:off x="5083543" y="956776"/>
            <a:ext cx="20249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분석 요인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5FC296-AED7-C746-B194-02BC167AE9CF}"/>
              </a:ext>
            </a:extLst>
          </p:cNvPr>
          <p:cNvSpPr/>
          <p:nvPr/>
        </p:nvSpPr>
        <p:spPr>
          <a:xfrm>
            <a:off x="8583476" y="1278700"/>
            <a:ext cx="2300108" cy="228257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4F23DCF-1113-8E46-9F7C-EB0968F12DCC}"/>
              </a:ext>
            </a:extLst>
          </p:cNvPr>
          <p:cNvSpPr/>
          <p:nvPr/>
        </p:nvSpPr>
        <p:spPr>
          <a:xfrm>
            <a:off x="1268278" y="1691953"/>
            <a:ext cx="2339995" cy="85804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713C49-42A6-8F45-85AC-BF55B3C56D94}"/>
              </a:ext>
            </a:extLst>
          </p:cNvPr>
          <p:cNvSpPr/>
          <p:nvPr/>
        </p:nvSpPr>
        <p:spPr>
          <a:xfrm>
            <a:off x="3738185" y="1707008"/>
            <a:ext cx="2339995" cy="85804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CD384E4-2D8F-4C4C-98DB-A20AB2D60108}"/>
              </a:ext>
            </a:extLst>
          </p:cNvPr>
          <p:cNvSpPr/>
          <p:nvPr/>
        </p:nvSpPr>
        <p:spPr>
          <a:xfrm>
            <a:off x="4330943" y="5601142"/>
            <a:ext cx="353013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“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출연자 조합 영향력 고려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”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2FD604-AAF5-2F45-B0D9-DCD19CCE9E32}"/>
              </a:ext>
            </a:extLst>
          </p:cNvPr>
          <p:cNvSpPr/>
          <p:nvPr/>
        </p:nvSpPr>
        <p:spPr>
          <a:xfrm>
            <a:off x="976393" y="2565054"/>
            <a:ext cx="7529344" cy="9962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AFC5594-BC84-B842-8418-2B0F456BBB24}"/>
              </a:ext>
            </a:extLst>
          </p:cNvPr>
          <p:cNvSpPr/>
          <p:nvPr/>
        </p:nvSpPr>
        <p:spPr>
          <a:xfrm>
            <a:off x="1337324" y="4185255"/>
            <a:ext cx="9546260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출연 배우들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케미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값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D9EA896-6BDD-8046-BB23-6EEB07BDA4BF}"/>
              </a:ext>
            </a:extLst>
          </p:cNvPr>
          <p:cNvSpPr/>
          <p:nvPr/>
        </p:nvSpPr>
        <p:spPr>
          <a:xfrm>
            <a:off x="1660361" y="4666247"/>
            <a:ext cx="9095464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드라마내 출연하는 배우들의 과거 </a:t>
            </a:r>
            <a:r>
              <a:rPr kumimoji="1" lang="ko-KR" altLang="en-US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동반 출연 이력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과 해당 작품 </a:t>
            </a:r>
            <a:r>
              <a:rPr kumimoji="1" lang="ko-KR" altLang="en-US" u="sng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시청률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을 반영하여 생성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119ECCAB-298D-F746-807D-195DD4345F32}"/>
              </a:ext>
            </a:extLst>
          </p:cNvPr>
          <p:cNvCxnSpPr>
            <a:cxnSpLocks/>
          </p:cNvCxnSpPr>
          <p:nvPr/>
        </p:nvCxnSpPr>
        <p:spPr>
          <a:xfrm>
            <a:off x="2162772" y="130686"/>
            <a:ext cx="0" cy="968322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466F3A1-70D1-8E41-8C60-27CA73C366F2}"/>
              </a:ext>
            </a:extLst>
          </p:cNvPr>
          <p:cNvSpPr/>
          <p:nvPr/>
        </p:nvSpPr>
        <p:spPr>
          <a:xfrm>
            <a:off x="0" y="105734"/>
            <a:ext cx="2162772" cy="1018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Data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</a:p>
          <a:p>
            <a:pPr algn="r"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Preprocess</a:t>
            </a:r>
          </a:p>
        </p:txBody>
      </p:sp>
    </p:spTree>
    <p:extLst>
      <p:ext uri="{BB962C8B-B14F-4D97-AF65-F5344CB8AC3E}">
        <p14:creationId xmlns:p14="http://schemas.microsoft.com/office/powerpoint/2010/main" val="3885458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07FA50-1A37-994A-90E4-17BE06F35C6A}"/>
              </a:ext>
            </a:extLst>
          </p:cNvPr>
          <p:cNvSpPr txBox="1"/>
          <p:nvPr/>
        </p:nvSpPr>
        <p:spPr>
          <a:xfrm>
            <a:off x="980723" y="1174536"/>
            <a:ext cx="3464458" cy="450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R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5</a:t>
            </a:r>
            <a:r>
              <a:rPr kumimoji="1" lang="ko-KR" altLang="en-US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 </a:t>
            </a:r>
            <a:endParaRPr kumimoji="1" lang="en-US" altLang="ko-KR" sz="287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IBM Plex Sans KR" panose="020B0503050203000203" pitchFamily="34" charset="-127"/>
              <a:cs typeface="Baghdad" pitchFamily="2" charset="-78"/>
            </a:endParaRPr>
          </a:p>
        </p:txBody>
      </p:sp>
      <p:sp>
        <p:nvSpPr>
          <p:cNvPr id="13" name="직사각형 32">
            <a:extLst>
              <a:ext uri="{FF2B5EF4-FFF2-40B4-BE49-F238E27FC236}">
                <a16:creationId xmlns:a16="http://schemas.microsoft.com/office/drawing/2014/main" id="{E257C8C8-8866-7443-8625-2729938FF4B4}"/>
              </a:ext>
            </a:extLst>
          </p:cNvPr>
          <p:cNvSpPr/>
          <p:nvPr/>
        </p:nvSpPr>
        <p:spPr>
          <a:xfrm>
            <a:off x="6204062" y="4301982"/>
            <a:ext cx="5007215" cy="80278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어떻게 예측할 것인가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>
              <a:spcAft>
                <a:spcPts val="450"/>
              </a:spcAft>
            </a:pP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시청률 </a:t>
            </a:r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요인 추출 </a:t>
            </a:r>
            <a:r>
              <a: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배우 추천</a:t>
            </a:r>
            <a:endParaRPr kumimoji="1"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2BB0AD6-3577-714E-86A4-C694EE6BF4DA}"/>
              </a:ext>
            </a:extLst>
          </p:cNvPr>
          <p:cNvCxnSpPr>
            <a:cxnSpLocks/>
          </p:cNvCxnSpPr>
          <p:nvPr/>
        </p:nvCxnSpPr>
        <p:spPr>
          <a:xfrm>
            <a:off x="6204061" y="4748173"/>
            <a:ext cx="5987939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09A11E-C8E3-3F4A-89C3-DF75D0B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직사각형 32">
            <a:extLst>
              <a:ext uri="{FF2B5EF4-FFF2-40B4-BE49-F238E27FC236}">
                <a16:creationId xmlns:a16="http://schemas.microsoft.com/office/drawing/2014/main" id="{EEB90EC6-3C06-6746-A3E0-64132E0E39D6}"/>
              </a:ext>
            </a:extLst>
          </p:cNvPr>
          <p:cNvSpPr/>
          <p:nvPr/>
        </p:nvSpPr>
        <p:spPr>
          <a:xfrm>
            <a:off x="6204061" y="2264201"/>
            <a:ext cx="4026491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45051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CBE50F-15BC-EE44-9DD8-A226A519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55" name="직선 연결선[R] 54">
            <a:extLst>
              <a:ext uri="{FF2B5EF4-FFF2-40B4-BE49-F238E27FC236}">
                <a16:creationId xmlns:a16="http://schemas.microsoft.com/office/drawing/2014/main" id="{581E026D-B528-6342-AFD0-EDC31D6615BD}"/>
              </a:ext>
            </a:extLst>
          </p:cNvPr>
          <p:cNvCxnSpPr>
            <a:cxnSpLocks/>
          </p:cNvCxnSpPr>
          <p:nvPr/>
        </p:nvCxnSpPr>
        <p:spPr>
          <a:xfrm flipV="1">
            <a:off x="1781179" y="345335"/>
            <a:ext cx="1" cy="62230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CABBFF3-42DD-654D-8866-75679576CC37}"/>
              </a:ext>
            </a:extLst>
          </p:cNvPr>
          <p:cNvSpPr/>
          <p:nvPr/>
        </p:nvSpPr>
        <p:spPr>
          <a:xfrm>
            <a:off x="197092" y="394875"/>
            <a:ext cx="15840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Analysis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FED7064-13C8-7643-8803-D39A3CF8E471}"/>
              </a:ext>
            </a:extLst>
          </p:cNvPr>
          <p:cNvGrpSpPr/>
          <p:nvPr/>
        </p:nvGrpSpPr>
        <p:grpSpPr>
          <a:xfrm>
            <a:off x="4619798" y="1018741"/>
            <a:ext cx="2773658" cy="5001482"/>
            <a:chOff x="4709171" y="1253385"/>
            <a:chExt cx="2773658" cy="5001482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3283ECE-2A18-AD47-9070-ACD4F6E60B14}"/>
                </a:ext>
              </a:extLst>
            </p:cNvPr>
            <p:cNvGrpSpPr/>
            <p:nvPr/>
          </p:nvGrpSpPr>
          <p:grpSpPr>
            <a:xfrm>
              <a:off x="5251342" y="1253385"/>
              <a:ext cx="1689316" cy="1689316"/>
              <a:chOff x="5239989" y="1253385"/>
              <a:chExt cx="1689316" cy="1689316"/>
            </a:xfrm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06F97901-66C5-F840-8127-4443F614BE9C}"/>
                  </a:ext>
                </a:extLst>
              </p:cNvPr>
              <p:cNvSpPr/>
              <p:nvPr/>
            </p:nvSpPr>
            <p:spPr>
              <a:xfrm>
                <a:off x="5239989" y="1253385"/>
                <a:ext cx="1689316" cy="1689316"/>
              </a:xfrm>
              <a:prstGeom prst="ellipse">
                <a:avLst/>
              </a:prstGeom>
              <a:solidFill>
                <a:srgbClr val="9FA0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7935B39-F617-1348-828D-ADCCFDE2A696}"/>
                  </a:ext>
                </a:extLst>
              </p:cNvPr>
              <p:cNvSpPr/>
              <p:nvPr/>
            </p:nvSpPr>
            <p:spPr>
              <a:xfrm>
                <a:off x="5440080" y="1918043"/>
                <a:ext cx="128913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450"/>
                  </a:spcAft>
                </a:pPr>
                <a:r>
                  <a:rPr kumimoji="1" lang="ko-KR" altLang="en-US" sz="2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배우 추천</a:t>
                </a:r>
                <a:endParaRPr kumimoji="1" lang="en-US" altLang="ko-KR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DD9836-1B62-344C-87AA-CA8E6C8657A8}"/>
                </a:ext>
              </a:extLst>
            </p:cNvPr>
            <p:cNvSpPr txBox="1"/>
            <p:nvPr/>
          </p:nvSpPr>
          <p:spPr>
            <a:xfrm>
              <a:off x="4720524" y="3136845"/>
              <a:ext cx="275095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wALS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과거 출연 작품의 *시청률로 배우 간 </a:t>
              </a:r>
              <a:r>
                <a:rPr kumimoji="1"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유사도를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학습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,</a:t>
              </a:r>
            </a:p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시청률 상승이 기대되는 배우 추천 알고리즘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37106763-1E37-D04C-948B-1DA0DBD8A421}"/>
                </a:ext>
              </a:extLst>
            </p:cNvPr>
            <p:cNvCxnSpPr>
              <a:cxnSpLocks/>
            </p:cNvCxnSpPr>
            <p:nvPr/>
          </p:nvCxnSpPr>
          <p:spPr>
            <a:xfrm>
              <a:off x="5487083" y="5157520"/>
              <a:ext cx="1217834" cy="0"/>
            </a:xfrm>
            <a:prstGeom prst="line">
              <a:avLst/>
            </a:prstGeom>
            <a:ln w="15875">
              <a:solidFill>
                <a:srgbClr val="9FA09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394D4EE-608C-6444-9D06-ADC7757676F2}"/>
                </a:ext>
              </a:extLst>
            </p:cNvPr>
            <p:cNvSpPr/>
            <p:nvPr/>
          </p:nvSpPr>
          <p:spPr>
            <a:xfrm>
              <a:off x="4709171" y="5331537"/>
              <a:ext cx="27736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과거 동반 출연 경험이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없는 배우들간에도 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케미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예측 가능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12BE1B1-2DA9-D844-8449-D484ABFECEA7}"/>
              </a:ext>
            </a:extLst>
          </p:cNvPr>
          <p:cNvSpPr/>
          <p:nvPr/>
        </p:nvSpPr>
        <p:spPr>
          <a:xfrm>
            <a:off x="4557757" y="6553388"/>
            <a:ext cx="3076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*시청률 표준화로 </a:t>
            </a:r>
            <a:r>
              <a:rPr kumimoji="1"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타시간대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드라마 시청률 비교 가능</a:t>
            </a:r>
            <a:endParaRPr kumimoji="1"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2D6469-6BDF-7B41-9662-218B8449D805}"/>
              </a:ext>
            </a:extLst>
          </p:cNvPr>
          <p:cNvSpPr/>
          <p:nvPr/>
        </p:nvSpPr>
        <p:spPr>
          <a:xfrm>
            <a:off x="892016" y="7152714"/>
            <a:ext cx="3471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algn="ctr"/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구글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링크드인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등 차세대 혁신기업들이 적용한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XAI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기법들 중 </a:t>
            </a:r>
            <a:endParaRPr lang="ko-Kore-KR" altLang="en-US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5648283-D338-D444-99C3-35A38384BB0D}"/>
              </a:ext>
            </a:extLst>
          </p:cNvPr>
          <p:cNvGrpSpPr/>
          <p:nvPr/>
        </p:nvGrpSpPr>
        <p:grpSpPr>
          <a:xfrm>
            <a:off x="1521628" y="1048530"/>
            <a:ext cx="2773658" cy="4971693"/>
            <a:chOff x="1521628" y="1283174"/>
            <a:chExt cx="2773658" cy="4971693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CC265308-AD20-8A4A-808B-8BB93CA3CE6A}"/>
                </a:ext>
              </a:extLst>
            </p:cNvPr>
            <p:cNvGrpSpPr/>
            <p:nvPr/>
          </p:nvGrpSpPr>
          <p:grpSpPr>
            <a:xfrm>
              <a:off x="2063799" y="1283174"/>
              <a:ext cx="1689316" cy="1689316"/>
              <a:chOff x="2306755" y="1283174"/>
              <a:chExt cx="1689316" cy="1689316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2D8C140B-0BCA-694D-8173-6E4884D5DB30}"/>
                  </a:ext>
                </a:extLst>
              </p:cNvPr>
              <p:cNvSpPr/>
              <p:nvPr/>
            </p:nvSpPr>
            <p:spPr>
              <a:xfrm>
                <a:off x="2306755" y="1283174"/>
                <a:ext cx="1689316" cy="1689316"/>
              </a:xfrm>
              <a:prstGeom prst="ellipse">
                <a:avLst/>
              </a:prstGeom>
              <a:solidFill>
                <a:srgbClr val="838C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5DE92F00-3DD5-D340-B0CF-7CAB0547A9CA}"/>
                  </a:ext>
                </a:extLst>
              </p:cNvPr>
              <p:cNvSpPr/>
              <p:nvPr/>
            </p:nvSpPr>
            <p:spPr>
              <a:xfrm>
                <a:off x="2677198" y="1743111"/>
                <a:ext cx="958917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kumimoji="1" lang="ko-KR" altLang="en-US" sz="2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예측</a:t>
                </a:r>
                <a:endParaRPr kumimoji="1" lang="en-US" altLang="ko-KR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endParaRPr>
              </a:p>
              <a:p>
                <a:pPr algn="ctr"/>
                <a:r>
                  <a:rPr kumimoji="1" lang="ko-KR" altLang="en-US" sz="2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시청률</a:t>
                </a:r>
                <a:endPara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3066E3-64C3-4849-B57A-5D3BD1D97CF9}"/>
                </a:ext>
              </a:extLst>
            </p:cNvPr>
            <p:cNvSpPr txBox="1"/>
            <p:nvPr/>
          </p:nvSpPr>
          <p:spPr>
            <a:xfrm>
              <a:off x="1532981" y="3136845"/>
              <a:ext cx="2750952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Lime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지역적 </a:t>
              </a:r>
              <a:r>
                <a:rPr kumimoji="1"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선형회귀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사용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,</a:t>
              </a:r>
            </a:p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개별 드라마의 요인을 추출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.</a:t>
              </a:r>
            </a:p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설명 가능한 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XAI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알고리즘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(google,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en-US" altLang="ko-KR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linkedIn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)</a:t>
              </a:r>
            </a:p>
          </p:txBody>
        </p:sp>
        <p:cxnSp>
          <p:nvCxnSpPr>
            <p:cNvPr id="64" name="직선 연결선[R] 63">
              <a:extLst>
                <a:ext uri="{FF2B5EF4-FFF2-40B4-BE49-F238E27FC236}">
                  <a16:creationId xmlns:a16="http://schemas.microsoft.com/office/drawing/2014/main" id="{1DE1C81F-82F5-8249-9302-2181AC1E749F}"/>
                </a:ext>
              </a:extLst>
            </p:cNvPr>
            <p:cNvCxnSpPr>
              <a:cxnSpLocks/>
            </p:cNvCxnSpPr>
            <p:nvPr/>
          </p:nvCxnSpPr>
          <p:spPr>
            <a:xfrm>
              <a:off x="2299540" y="5157521"/>
              <a:ext cx="1217834" cy="0"/>
            </a:xfrm>
            <a:prstGeom prst="line">
              <a:avLst/>
            </a:prstGeom>
            <a:ln w="15875">
              <a:solidFill>
                <a:srgbClr val="838C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B5D714A-4F6D-194D-8591-4B889F183CDD}"/>
                </a:ext>
              </a:extLst>
            </p:cNvPr>
            <p:cNvSpPr/>
            <p:nvPr/>
          </p:nvSpPr>
          <p:spPr>
            <a:xfrm>
              <a:off x="1521628" y="5331537"/>
              <a:ext cx="27736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방영 예정 드라마의 흥행에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기여 또는 저해할 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요인 파악 가능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AC082A4-E4BC-6649-B4E1-0335B6B866C3}"/>
              </a:ext>
            </a:extLst>
          </p:cNvPr>
          <p:cNvGrpSpPr/>
          <p:nvPr/>
        </p:nvGrpSpPr>
        <p:grpSpPr>
          <a:xfrm>
            <a:off x="7717968" y="1018741"/>
            <a:ext cx="2773658" cy="5001482"/>
            <a:chOff x="7717968" y="1253385"/>
            <a:chExt cx="2773658" cy="5001482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8EF3084-F976-6746-8BC7-8D1111B56D3B}"/>
                </a:ext>
              </a:extLst>
            </p:cNvPr>
            <p:cNvGrpSpPr/>
            <p:nvPr/>
          </p:nvGrpSpPr>
          <p:grpSpPr>
            <a:xfrm>
              <a:off x="8260139" y="1253385"/>
              <a:ext cx="1689316" cy="1689316"/>
              <a:chOff x="8190684" y="1253385"/>
              <a:chExt cx="1689316" cy="1689316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AA764C72-4C3B-5741-A712-BEE44FDC84DB}"/>
                  </a:ext>
                </a:extLst>
              </p:cNvPr>
              <p:cNvSpPr/>
              <p:nvPr/>
            </p:nvSpPr>
            <p:spPr>
              <a:xfrm>
                <a:off x="8190684" y="1253385"/>
                <a:ext cx="1689316" cy="1689316"/>
              </a:xfrm>
              <a:prstGeom prst="ellipse">
                <a:avLst/>
              </a:prstGeom>
              <a:solidFill>
                <a:srgbClr val="BFB8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1FC42309-20EB-524F-A535-D27C36CAEF18}"/>
                  </a:ext>
                </a:extLst>
              </p:cNvPr>
              <p:cNvSpPr/>
              <p:nvPr/>
            </p:nvSpPr>
            <p:spPr>
              <a:xfrm>
                <a:off x="8261733" y="1912389"/>
                <a:ext cx="1547218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ko-KR" altLang="en-US" sz="2200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배우 관계도</a:t>
                </a:r>
                <a:endPara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2DDBC11-2BAB-3740-816E-568C4BD5E847}"/>
                </a:ext>
              </a:extLst>
            </p:cNvPr>
            <p:cNvSpPr txBox="1"/>
            <p:nvPr/>
          </p:nvSpPr>
          <p:spPr>
            <a:xfrm>
              <a:off x="7729321" y="3136845"/>
              <a:ext cx="275095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NetworkX</a:t>
              </a:r>
              <a:endPara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과거 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5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년간 배우들의 동반 출연 이력과 시청률로 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관계도 및 </a:t>
              </a:r>
              <a:r>
                <a:rPr kumimoji="1" lang="ko-KR" altLang="en-US" sz="20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케미</a:t>
              </a:r>
              <a:r>
                <a:rPr kumimoji="1"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지수 생성</a:t>
              </a:r>
              <a:endParaRPr kumimoji="1"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cxnSp>
          <p:nvCxnSpPr>
            <p:cNvPr id="72" name="직선 연결선[R] 71">
              <a:extLst>
                <a:ext uri="{FF2B5EF4-FFF2-40B4-BE49-F238E27FC236}">
                  <a16:creationId xmlns:a16="http://schemas.microsoft.com/office/drawing/2014/main" id="{25BF16AB-7AC8-EB40-B8A1-767F690B5E19}"/>
                </a:ext>
              </a:extLst>
            </p:cNvPr>
            <p:cNvCxnSpPr>
              <a:cxnSpLocks/>
            </p:cNvCxnSpPr>
            <p:nvPr/>
          </p:nvCxnSpPr>
          <p:spPr>
            <a:xfrm>
              <a:off x="8495880" y="5138738"/>
              <a:ext cx="1217834" cy="0"/>
            </a:xfrm>
            <a:prstGeom prst="line">
              <a:avLst/>
            </a:prstGeom>
            <a:ln w="15875">
              <a:solidFill>
                <a:srgbClr val="B5AE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562D52F-4820-D741-8BA6-80BC4E0CE67D}"/>
                </a:ext>
              </a:extLst>
            </p:cNvPr>
            <p:cNvSpPr/>
            <p:nvPr/>
          </p:nvSpPr>
          <p:spPr>
            <a:xfrm>
              <a:off x="7717968" y="5331537"/>
              <a:ext cx="27736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출연자간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ko-KR" altLang="en-US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케미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점수 시각화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,</a:t>
              </a:r>
            </a:p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동반 출연 이력을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쉽게 파악 가능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69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F573AA9-754F-6C40-AD6A-BB7F6D0732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632"/>
          <a:stretch/>
        </p:blipFill>
        <p:spPr>
          <a:xfrm>
            <a:off x="2223729" y="1793713"/>
            <a:ext cx="8539705" cy="409972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09A11E-C8E3-3F4A-89C3-DF75D0B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F40A1-B9FC-5F41-BCDA-B883B6E3EB0A}"/>
              </a:ext>
            </a:extLst>
          </p:cNvPr>
          <p:cNvSpPr txBox="1"/>
          <p:nvPr/>
        </p:nvSpPr>
        <p:spPr>
          <a:xfrm>
            <a:off x="2463842" y="602518"/>
            <a:ext cx="28055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6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2.85%</a:t>
            </a:r>
            <a:endParaRPr kumimoji="1" lang="ko-Kore-KR" altLang="en-US" sz="6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7E899F-31BF-284F-8F05-335656CE50A9}"/>
              </a:ext>
            </a:extLst>
          </p:cNvPr>
          <p:cNvSpPr txBox="1"/>
          <p:nvPr/>
        </p:nvSpPr>
        <p:spPr>
          <a:xfrm>
            <a:off x="6414166" y="6028647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* 평균 시청률 오차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(RMSE)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algn="r"/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: </a:t>
            </a: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각 드라마의 실제 시청률과 예측 시청률 간 차이 평균 값</a:t>
            </a:r>
            <a:endParaRPr kumimoji="1" lang="ko-Kore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905681-65B7-094B-B7D7-5D17F4E5DB59}"/>
              </a:ext>
            </a:extLst>
          </p:cNvPr>
          <p:cNvSpPr txBox="1"/>
          <p:nvPr/>
        </p:nvSpPr>
        <p:spPr>
          <a:xfrm>
            <a:off x="-264453" y="756407"/>
            <a:ext cx="24881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예측 시청률 </a:t>
            </a:r>
          </a:p>
          <a:p>
            <a:pPr algn="r"/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정확도</a:t>
            </a: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2AB67439-3371-F44C-8D74-0C9AFEBD784A}"/>
              </a:ext>
            </a:extLst>
          </p:cNvPr>
          <p:cNvCxnSpPr>
            <a:cxnSpLocks/>
          </p:cNvCxnSpPr>
          <p:nvPr/>
        </p:nvCxnSpPr>
        <p:spPr>
          <a:xfrm>
            <a:off x="2229193" y="756407"/>
            <a:ext cx="0" cy="943366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E8D329-A5C1-6541-A589-59F4A73B4830}"/>
              </a:ext>
            </a:extLst>
          </p:cNvPr>
          <p:cNvSpPr/>
          <p:nvPr/>
        </p:nvSpPr>
        <p:spPr>
          <a:xfrm>
            <a:off x="2709101" y="1525848"/>
            <a:ext cx="2560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평균 시청률 오차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(RMSE)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439C18-CB5E-3544-B510-F5625908DE86}"/>
              </a:ext>
            </a:extLst>
          </p:cNvPr>
          <p:cNvSpPr txBox="1"/>
          <p:nvPr/>
        </p:nvSpPr>
        <p:spPr>
          <a:xfrm>
            <a:off x="7413682" y="6548905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* 시청률 산출 알고리즘 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RandomForest</a:t>
            </a:r>
            <a:endParaRPr kumimoji="1" lang="ko-Kore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83CEB216-7686-5B4D-8D82-DDD92A03C469}"/>
              </a:ext>
            </a:extLst>
          </p:cNvPr>
          <p:cNvSpPr/>
          <p:nvPr/>
        </p:nvSpPr>
        <p:spPr>
          <a:xfrm>
            <a:off x="6603272" y="2719251"/>
            <a:ext cx="116181" cy="116181"/>
          </a:xfrm>
          <a:prstGeom prst="ellipse">
            <a:avLst/>
          </a:prstGeom>
          <a:solidFill>
            <a:srgbClr val="3384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068DB7A-F85A-7645-AEB4-6D6F60512CF7}"/>
              </a:ext>
            </a:extLst>
          </p:cNvPr>
          <p:cNvSpPr/>
          <p:nvPr/>
        </p:nvSpPr>
        <p:spPr>
          <a:xfrm>
            <a:off x="6603272" y="3045823"/>
            <a:ext cx="116181" cy="116181"/>
          </a:xfrm>
          <a:prstGeom prst="ellipse">
            <a:avLst/>
          </a:prstGeom>
          <a:solidFill>
            <a:srgbClr val="FF7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01A64DC-29AA-7343-A28F-FCBBEB547356}"/>
              </a:ext>
            </a:extLst>
          </p:cNvPr>
          <p:cNvSpPr/>
          <p:nvPr/>
        </p:nvSpPr>
        <p:spPr>
          <a:xfrm>
            <a:off x="4683769" y="2499838"/>
            <a:ext cx="1606209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lIns="0" rIns="0">
            <a:spAutoFit/>
          </a:bodyPr>
          <a:lstStyle/>
          <a:p>
            <a:pPr algn="r"/>
            <a:r>
              <a:rPr kumimoji="1"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84BB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 실제 시청률</a:t>
            </a:r>
            <a:endParaRPr lang="ko-Kore-KR" altLang="en-US" sz="1600" dirty="0">
              <a:solidFill>
                <a:srgbClr val="3384BB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AEAF875-BA90-6B4D-8219-07DB283015B1}"/>
              </a:ext>
            </a:extLst>
          </p:cNvPr>
          <p:cNvSpPr/>
          <p:nvPr/>
        </p:nvSpPr>
        <p:spPr>
          <a:xfrm>
            <a:off x="4683769" y="3090446"/>
            <a:ext cx="1606209" cy="338554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 lIns="0" rIns="0">
            <a:spAutoFit/>
          </a:bodyPr>
          <a:lstStyle/>
          <a:p>
            <a:pPr algn="r"/>
            <a:r>
              <a:rPr kumimoji="1" lang="ko-KR" altLang="en-US" sz="1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7E0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 예측 시청률</a:t>
            </a:r>
            <a:endParaRPr lang="ko-Kore-KR" altLang="en-US" sz="1600" dirty="0">
              <a:solidFill>
                <a:srgbClr val="FF7E0C"/>
              </a:solidFill>
            </a:endParaRP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9A92C2C4-0582-C44A-93AD-B1050510560E}"/>
              </a:ext>
            </a:extLst>
          </p:cNvPr>
          <p:cNvCxnSpPr>
            <a:cxnSpLocks/>
            <a:stCxn id="44" idx="2"/>
            <a:endCxn id="46" idx="3"/>
          </p:cNvCxnSpPr>
          <p:nvPr/>
        </p:nvCxnSpPr>
        <p:spPr>
          <a:xfrm flipH="1" flipV="1">
            <a:off x="6289978" y="2669115"/>
            <a:ext cx="313294" cy="1082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0E1F3166-674B-F745-913D-A19DB1A405B0}"/>
              </a:ext>
            </a:extLst>
          </p:cNvPr>
          <p:cNvCxnSpPr>
            <a:cxnSpLocks/>
            <a:stCxn id="45" idx="2"/>
            <a:endCxn id="47" idx="3"/>
          </p:cNvCxnSpPr>
          <p:nvPr/>
        </p:nvCxnSpPr>
        <p:spPr>
          <a:xfrm flipH="1">
            <a:off x="6289978" y="3103914"/>
            <a:ext cx="313294" cy="155809"/>
          </a:xfrm>
          <a:prstGeom prst="line">
            <a:avLst/>
          </a:prstGeom>
          <a:ln>
            <a:solidFill>
              <a:srgbClr val="FF7E0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오른쪽 중괄호[R] 56">
            <a:extLst>
              <a:ext uri="{FF2B5EF4-FFF2-40B4-BE49-F238E27FC236}">
                <a16:creationId xmlns:a16="http://schemas.microsoft.com/office/drawing/2014/main" id="{91C0832E-4413-054C-86B3-54BD584A8FB3}"/>
              </a:ext>
            </a:extLst>
          </p:cNvPr>
          <p:cNvSpPr/>
          <p:nvPr/>
        </p:nvSpPr>
        <p:spPr>
          <a:xfrm>
            <a:off x="6800385" y="2777341"/>
            <a:ext cx="116181" cy="338554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B75C2B5-F474-7840-BBF2-A73A97EB4FED}"/>
              </a:ext>
            </a:extLst>
          </p:cNvPr>
          <p:cNvSpPr/>
          <p:nvPr/>
        </p:nvSpPr>
        <p:spPr>
          <a:xfrm>
            <a:off x="6916566" y="2768123"/>
            <a:ext cx="1285929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>
            <a:spAutoFit/>
          </a:bodyPr>
          <a:lstStyle/>
          <a:p>
            <a:r>
              <a:rPr kumimoji="1" lang="ko-Kore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간격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=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오차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84769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2">
            <a:extLst>
              <a:ext uri="{FF2B5EF4-FFF2-40B4-BE49-F238E27FC236}">
                <a16:creationId xmlns:a16="http://schemas.microsoft.com/office/drawing/2014/main" id="{0569C6C8-2CF1-364A-A471-BD032793FBF0}"/>
              </a:ext>
            </a:extLst>
          </p:cNvPr>
          <p:cNvSpPr/>
          <p:nvPr/>
        </p:nvSpPr>
        <p:spPr>
          <a:xfrm>
            <a:off x="418690" y="759037"/>
            <a:ext cx="4026491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Contents</a:t>
            </a:r>
          </a:p>
        </p:txBody>
      </p:sp>
      <p:sp>
        <p:nvSpPr>
          <p:cNvPr id="13" name="직사각형 32">
            <a:extLst>
              <a:ext uri="{FF2B5EF4-FFF2-40B4-BE49-F238E27FC236}">
                <a16:creationId xmlns:a16="http://schemas.microsoft.com/office/drawing/2014/main" id="{E257C8C8-8866-7443-8625-2729938FF4B4}"/>
              </a:ext>
            </a:extLst>
          </p:cNvPr>
          <p:cNvSpPr/>
          <p:nvPr/>
        </p:nvSpPr>
        <p:spPr>
          <a:xfrm>
            <a:off x="3973067" y="1683737"/>
            <a:ext cx="6083301" cy="48551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1. Problem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2. Solution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3.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Structure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4. Data Preprocess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5.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Analysis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6.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DashBoard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7. </a:t>
            </a:r>
            <a:r>
              <a:rPr kumimoji="1" lang="en-US" altLang="ko-KR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Scalebility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09882605-A40A-DA43-995F-85DDF83963F7}"/>
              </a:ext>
            </a:extLst>
          </p:cNvPr>
          <p:cNvCxnSpPr>
            <a:cxnSpLocks/>
          </p:cNvCxnSpPr>
          <p:nvPr/>
        </p:nvCxnSpPr>
        <p:spPr>
          <a:xfrm>
            <a:off x="3742944" y="1683737"/>
            <a:ext cx="0" cy="5174263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393A231-B4B1-FB47-B704-19220D7B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92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테이블, 물품, 여자, 앉아있는이(가) 표시된 사진&#10;&#10;자동 생성된 설명">
            <a:extLst>
              <a:ext uri="{FF2B5EF4-FFF2-40B4-BE49-F238E27FC236}">
                <a16:creationId xmlns:a16="http://schemas.microsoft.com/office/drawing/2014/main" id="{E015C597-43DA-4648-A82D-F69DF6EB9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16" b="16816"/>
          <a:stretch/>
        </p:blipFill>
        <p:spPr>
          <a:xfrm>
            <a:off x="0" y="731770"/>
            <a:ext cx="12192000" cy="5394460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7A309BF-4A85-304B-9DEC-09456E574888}"/>
              </a:ext>
            </a:extLst>
          </p:cNvPr>
          <p:cNvSpPr/>
          <p:nvPr/>
        </p:nvSpPr>
        <p:spPr>
          <a:xfrm rot="10800000">
            <a:off x="0" y="731771"/>
            <a:ext cx="12192001" cy="539444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52B717D-8CA2-8C42-8536-2B16F4E0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solidFill>
                  <a:schemeClr val="bg1">
                    <a:lumMod val="95000"/>
                  </a:schemeClr>
                </a:solidFill>
              </a:rPr>
              <a:pPr/>
              <a:t>20</a:t>
            </a:fld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E421FF-4114-CA48-9F25-BDD94FEDFD2C}"/>
              </a:ext>
            </a:extLst>
          </p:cNvPr>
          <p:cNvSpPr txBox="1"/>
          <p:nvPr/>
        </p:nvSpPr>
        <p:spPr>
          <a:xfrm>
            <a:off x="180496" y="958415"/>
            <a:ext cx="24881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최근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년 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algn="r"/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전체 드라마 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algn="r"/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흥행 요인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2A516D3-B6C5-0D4A-AB12-5BCBADF7AA19}"/>
              </a:ext>
            </a:extLst>
          </p:cNvPr>
          <p:cNvGrpSpPr/>
          <p:nvPr/>
        </p:nvGrpSpPr>
        <p:grpSpPr>
          <a:xfrm>
            <a:off x="2372535" y="1983410"/>
            <a:ext cx="8378990" cy="3322598"/>
            <a:chOff x="2855328" y="2233136"/>
            <a:chExt cx="8378990" cy="3322598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2689BB8-66C8-2449-857E-93138E7EBBF1}"/>
                </a:ext>
              </a:extLst>
            </p:cNvPr>
            <p:cNvGrpSpPr/>
            <p:nvPr/>
          </p:nvGrpSpPr>
          <p:grpSpPr>
            <a:xfrm>
              <a:off x="5633779" y="2233136"/>
              <a:ext cx="4884991" cy="3313266"/>
              <a:chOff x="3940726" y="2233136"/>
              <a:chExt cx="3420000" cy="3313266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F635E0A-56AA-AF4E-92B6-E643D9A9BD2D}"/>
                  </a:ext>
                </a:extLst>
              </p:cNvPr>
              <p:cNvSpPr/>
              <p:nvPr/>
            </p:nvSpPr>
            <p:spPr>
              <a:xfrm>
                <a:off x="3940726" y="2233136"/>
                <a:ext cx="3420000" cy="36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E09D1D6-F3E7-FC44-9982-B48906E19E55}"/>
                  </a:ext>
                </a:extLst>
              </p:cNvPr>
              <p:cNvSpPr/>
              <p:nvPr/>
            </p:nvSpPr>
            <p:spPr>
              <a:xfrm>
                <a:off x="3940726" y="2971453"/>
                <a:ext cx="3060000" cy="360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3ABA1E0-7D70-5D44-9B9A-5CF0806957CB}"/>
                  </a:ext>
                </a:extLst>
              </p:cNvPr>
              <p:cNvSpPr/>
              <p:nvPr/>
            </p:nvSpPr>
            <p:spPr>
              <a:xfrm>
                <a:off x="3940726" y="3709770"/>
                <a:ext cx="2808000" cy="360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07B125E-AF5F-694E-AEF3-15751D6FA655}"/>
                  </a:ext>
                </a:extLst>
              </p:cNvPr>
              <p:cNvSpPr/>
              <p:nvPr/>
            </p:nvSpPr>
            <p:spPr>
              <a:xfrm>
                <a:off x="3940726" y="4448087"/>
                <a:ext cx="1512000" cy="3600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7F2967C-A5D3-AB44-8840-CA5073DBF7FA}"/>
                  </a:ext>
                </a:extLst>
              </p:cNvPr>
              <p:cNvSpPr/>
              <p:nvPr/>
            </p:nvSpPr>
            <p:spPr>
              <a:xfrm>
                <a:off x="3940726" y="5186402"/>
                <a:ext cx="1224000" cy="3600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042618BC-C268-6347-96CF-094B68B7D15D}"/>
                </a:ext>
              </a:extLst>
            </p:cNvPr>
            <p:cNvGrpSpPr/>
            <p:nvPr/>
          </p:nvGrpSpPr>
          <p:grpSpPr>
            <a:xfrm>
              <a:off x="2855328" y="2233136"/>
              <a:ext cx="2488182" cy="3322598"/>
              <a:chOff x="1302271" y="2233136"/>
              <a:chExt cx="2488182" cy="3322598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4B93F2C-2018-294D-8F67-7988F7E8E6DF}"/>
                  </a:ext>
                </a:extLst>
              </p:cNvPr>
              <p:cNvSpPr/>
              <p:nvPr/>
            </p:nvSpPr>
            <p:spPr>
              <a:xfrm>
                <a:off x="1785452" y="5186402"/>
                <a:ext cx="200500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kumimoji="1"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출연자 </a:t>
                </a:r>
                <a:r>
                  <a:rPr kumimoji="1" lang="ko-KR" altLang="en-US" b="1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케미</a:t>
                </a:r>
                <a:r>
                  <a:rPr kumimoji="1"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 지수</a:t>
                </a:r>
                <a:endParaRPr kumimoji="1" lang="ko-Kore-KR" altLang="en-US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FB023E97-E290-AE4E-8584-031271C7D70F}"/>
                  </a:ext>
                </a:extLst>
              </p:cNvPr>
              <p:cNvSpPr/>
              <p:nvPr/>
            </p:nvSpPr>
            <p:spPr>
              <a:xfrm>
                <a:off x="2017211" y="2233136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kumimoji="1"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출연자 흥행 지수</a:t>
                </a:r>
                <a:endParaRPr kumimoji="1"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4041A1E-1FAD-A24E-8C2D-DC2BCA1C8B07}"/>
                  </a:ext>
                </a:extLst>
              </p:cNvPr>
              <p:cNvSpPr/>
              <p:nvPr/>
            </p:nvSpPr>
            <p:spPr>
              <a:xfrm>
                <a:off x="2392313" y="2971453"/>
                <a:ext cx="1398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kumimoji="1"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방송국</a:t>
                </a:r>
                <a:r>
                  <a:rPr kumimoji="1" lang="en-US" altLang="ko-KR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(</a:t>
                </a:r>
                <a:r>
                  <a:rPr kumimoji="1"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채널</a:t>
                </a:r>
                <a:r>
                  <a:rPr kumimoji="1" lang="en-US" altLang="ko-KR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)</a:t>
                </a: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CF3A09F-2546-3D47-B343-1B88124D3C01}"/>
                  </a:ext>
                </a:extLst>
              </p:cNvPr>
              <p:cNvSpPr/>
              <p:nvPr/>
            </p:nvSpPr>
            <p:spPr>
              <a:xfrm>
                <a:off x="2017211" y="3709770"/>
                <a:ext cx="17732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kumimoji="1"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제작진 흥행 지수</a:t>
                </a:r>
                <a:endParaRPr kumimoji="1"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2F48A2A-CE06-7B43-8F7C-1C00D2EC8CED}"/>
                  </a:ext>
                </a:extLst>
              </p:cNvPr>
              <p:cNvSpPr/>
              <p:nvPr/>
            </p:nvSpPr>
            <p:spPr>
              <a:xfrm>
                <a:off x="1302271" y="4448086"/>
                <a:ext cx="24881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kumimoji="1" lang="ko-KR" altLang="en-US" b="1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드라마 온라인 관심 지수</a:t>
                </a:r>
                <a:endParaRPr kumimoji="1" lang="en-US" altLang="ko-KR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F9F4CCF-CA93-B74E-BF24-F1EFBD657713}"/>
                </a:ext>
              </a:extLst>
            </p:cNvPr>
            <p:cNvGrpSpPr/>
            <p:nvPr/>
          </p:nvGrpSpPr>
          <p:grpSpPr>
            <a:xfrm>
              <a:off x="7382092" y="2233136"/>
              <a:ext cx="3852226" cy="3322598"/>
              <a:chOff x="4224049" y="2233136"/>
              <a:chExt cx="3852226" cy="3322598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37896BE-0032-2448-91E8-5035E6515C34}"/>
                  </a:ext>
                </a:extLst>
              </p:cNvPr>
              <p:cNvSpPr/>
              <p:nvPr/>
            </p:nvSpPr>
            <p:spPr>
              <a:xfrm>
                <a:off x="4224049" y="5186402"/>
                <a:ext cx="660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0.34</a:t>
                </a:r>
                <a:endParaRPr lang="ko-Kore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8648DB4-4FF0-E84F-80DC-C5A793D9E18B}"/>
                  </a:ext>
                </a:extLst>
              </p:cNvPr>
              <p:cNvSpPr/>
              <p:nvPr/>
            </p:nvSpPr>
            <p:spPr>
              <a:xfrm>
                <a:off x="4661126" y="4448086"/>
                <a:ext cx="660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0.42</a:t>
                </a:r>
                <a:endParaRPr lang="ko-Kore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7AD77BD-DB6A-1846-A672-D7EE0A5CF226}"/>
                  </a:ext>
                </a:extLst>
              </p:cNvPr>
              <p:cNvSpPr/>
              <p:nvPr/>
            </p:nvSpPr>
            <p:spPr>
              <a:xfrm>
                <a:off x="6446461" y="3733944"/>
                <a:ext cx="660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0.78</a:t>
                </a:r>
                <a:endParaRPr lang="ko-Kore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C2FCA23-D80E-1B46-AB8D-593E05918962}"/>
                  </a:ext>
                </a:extLst>
              </p:cNvPr>
              <p:cNvSpPr/>
              <p:nvPr/>
            </p:nvSpPr>
            <p:spPr>
              <a:xfrm>
                <a:off x="6860124" y="2961948"/>
                <a:ext cx="660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0.85</a:t>
                </a:r>
                <a:endParaRPr lang="ko-Kore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FE0B3A5A-EE8A-2E49-88CE-D6E40B9D5EBB}"/>
                  </a:ext>
                </a:extLst>
              </p:cNvPr>
              <p:cNvSpPr/>
              <p:nvPr/>
            </p:nvSpPr>
            <p:spPr>
              <a:xfrm>
                <a:off x="7415517" y="2233136"/>
                <a:ext cx="6607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ko-KR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IBM Plex Sans KR" panose="020B0503050203000203" pitchFamily="34" charset="-127"/>
                    <a:ea typeface="IBM Plex Sans KR" panose="020B0503050203000203" pitchFamily="34" charset="-127"/>
                  </a:rPr>
                  <a:t>0.95</a:t>
                </a:r>
                <a:endParaRPr lang="ko-Kore-KR" altLang="en-US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</p:grp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560832D4-1FD3-2640-856D-FF71E20F26EE}"/>
              </a:ext>
            </a:extLst>
          </p:cNvPr>
          <p:cNvCxnSpPr>
            <a:cxnSpLocks/>
          </p:cNvCxnSpPr>
          <p:nvPr/>
        </p:nvCxnSpPr>
        <p:spPr>
          <a:xfrm>
            <a:off x="0" y="1598695"/>
            <a:ext cx="0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E916C85B-483D-F74D-BA5B-5FF9D616663E}"/>
              </a:ext>
            </a:extLst>
          </p:cNvPr>
          <p:cNvCxnSpPr>
            <a:cxnSpLocks/>
          </p:cNvCxnSpPr>
          <p:nvPr/>
        </p:nvCxnSpPr>
        <p:spPr>
          <a:xfrm>
            <a:off x="2668682" y="877585"/>
            <a:ext cx="0" cy="1384995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0F819D2-5372-A549-9EF5-4C6556A17B06}"/>
              </a:ext>
            </a:extLst>
          </p:cNvPr>
          <p:cNvSpPr/>
          <p:nvPr/>
        </p:nvSpPr>
        <p:spPr>
          <a:xfrm>
            <a:off x="9161821" y="6187073"/>
            <a:ext cx="26885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ko-Kore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※</a:t>
            </a:r>
            <a:r>
              <a:rPr kumimoji="1"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첫 회 시청률 기준 분석 결과</a:t>
            </a:r>
            <a:endParaRPr kumimoji="1" lang="ko-Kore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690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7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9CC56DF0-4946-5C45-BCD8-D6D8A485A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531" y="0"/>
            <a:ext cx="5490308" cy="68580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B6534E63-FCBD-3B4D-85E6-B592CAA9DEDA}"/>
              </a:ext>
            </a:extLst>
          </p:cNvPr>
          <p:cNvSpPr/>
          <p:nvPr/>
        </p:nvSpPr>
        <p:spPr>
          <a:xfrm rot="10800000">
            <a:off x="-4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09A11E-C8E3-3F4A-89C3-DF75D0B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A5F6F14-E0D9-B546-A161-C0CC8213FDF2}"/>
              </a:ext>
            </a:extLst>
          </p:cNvPr>
          <p:cNvSpPr/>
          <p:nvPr/>
        </p:nvSpPr>
        <p:spPr>
          <a:xfrm>
            <a:off x="5519839" y="317978"/>
            <a:ext cx="5683624" cy="6220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1.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김민종 </a:t>
            </a:r>
            <a:r>
              <a:rPr kumimoji="1" lang="en" altLang="ko-Kore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 0.982</a:t>
            </a:r>
          </a:p>
          <a:p>
            <a:pPr>
              <a:lnSpc>
                <a:spcPct val="250000"/>
              </a:lnSpc>
            </a:pP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2.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백윤식 </a:t>
            </a:r>
            <a:r>
              <a:rPr kumimoji="1" lang="en" altLang="ko-Kore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 0.97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3</a:t>
            </a:r>
            <a:endParaRPr kumimoji="1" lang="en" altLang="ko-Kore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>
              <a:lnSpc>
                <a:spcPct val="250000"/>
              </a:lnSpc>
            </a:pP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3.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이승기 </a:t>
            </a:r>
            <a:r>
              <a:rPr kumimoji="1" lang="en" altLang="ko-Kore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 0.962</a:t>
            </a:r>
          </a:p>
          <a:p>
            <a:pPr>
              <a:lnSpc>
                <a:spcPct val="250000"/>
              </a:lnSpc>
            </a:pP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4.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유오성 </a:t>
            </a:r>
            <a:r>
              <a:rPr kumimoji="1" lang="en" altLang="ko-Kore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 0.947</a:t>
            </a:r>
          </a:p>
          <a:p>
            <a:pPr>
              <a:lnSpc>
                <a:spcPct val="250000"/>
              </a:lnSpc>
            </a:pP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5.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임형준 </a:t>
            </a:r>
            <a:r>
              <a:rPr kumimoji="1" lang="en" altLang="ko-Kore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 0.941</a:t>
            </a:r>
          </a:p>
          <a:p>
            <a:pPr>
              <a:lnSpc>
                <a:spcPct val="250000"/>
              </a:lnSpc>
            </a:pP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6.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유희제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" altLang="ko-Kore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 0.934</a:t>
            </a:r>
          </a:p>
          <a:p>
            <a:pPr>
              <a:lnSpc>
                <a:spcPct val="250000"/>
              </a:lnSpc>
            </a:pP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7.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김바다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" altLang="ko-Kore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 0.934</a:t>
            </a:r>
          </a:p>
          <a:p>
            <a:pPr>
              <a:lnSpc>
                <a:spcPct val="250000"/>
              </a:lnSpc>
            </a:pP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8.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오희준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" altLang="ko-Kore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0.928</a:t>
            </a:r>
          </a:p>
          <a:p>
            <a:pPr>
              <a:lnSpc>
                <a:spcPct val="250000"/>
              </a:lnSpc>
            </a:pP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9.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김소혜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" altLang="ko-Kore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0.926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3AD75C-D963-0C47-9083-43A764EC80C5}"/>
              </a:ext>
            </a:extLst>
          </p:cNvPr>
          <p:cNvSpPr/>
          <p:nvPr/>
        </p:nvSpPr>
        <p:spPr>
          <a:xfrm>
            <a:off x="7859589" y="644073"/>
            <a:ext cx="2193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 시청률이 좋았던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 함께 촬영</a:t>
            </a:r>
            <a:endParaRPr kumimoji="1" lang="en" altLang="ko-Kore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BD04FDD-E8C4-3B41-89EC-1193213B8BBE}"/>
              </a:ext>
            </a:extLst>
          </p:cNvPr>
          <p:cNvSpPr/>
          <p:nvPr/>
        </p:nvSpPr>
        <p:spPr>
          <a:xfrm>
            <a:off x="7859589" y="3982606"/>
            <a:ext cx="34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과거 동반 출연 경험은 부재하지만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</a:p>
          <a:p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함께 </a:t>
            </a:r>
            <a:r>
              <a:rPr kumimoji="1"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하기좋은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배우 </a:t>
            </a:r>
            <a:endParaRPr kumimoji="1" lang="en" altLang="ko-Kore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9" name="오른쪽 대괄호[R] 18">
            <a:extLst>
              <a:ext uri="{FF2B5EF4-FFF2-40B4-BE49-F238E27FC236}">
                <a16:creationId xmlns:a16="http://schemas.microsoft.com/office/drawing/2014/main" id="{727B389B-2695-314A-A398-354FA89E4A93}"/>
              </a:ext>
            </a:extLst>
          </p:cNvPr>
          <p:cNvSpPr/>
          <p:nvPr/>
        </p:nvSpPr>
        <p:spPr>
          <a:xfrm>
            <a:off x="7321698" y="3982606"/>
            <a:ext cx="385635" cy="2570850"/>
          </a:xfrm>
          <a:prstGeom prst="rightBracke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A746D01-CD28-0F41-A954-543D2735AD04}"/>
              </a:ext>
            </a:extLst>
          </p:cNvPr>
          <p:cNvGrpSpPr/>
          <p:nvPr/>
        </p:nvGrpSpPr>
        <p:grpSpPr>
          <a:xfrm>
            <a:off x="4699270" y="482631"/>
            <a:ext cx="660837" cy="6056281"/>
            <a:chOff x="5219395" y="482631"/>
            <a:chExt cx="660837" cy="605628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84400BF-3500-A94A-BAA8-F8122A2B8C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9929" y="482631"/>
              <a:ext cx="579769" cy="598882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BDDB17-C0FA-F844-9BB5-D7642E375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3666" y="1164805"/>
              <a:ext cx="612294" cy="598882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00F46F3-67B0-694B-8A7E-CACCFFC2E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0372" y="1846979"/>
              <a:ext cx="598882" cy="598882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D062BF2-8C0A-FF42-A47F-8E9772625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19395" y="2529153"/>
              <a:ext cx="660837" cy="598883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F6CA2DA-C7C8-0743-A74C-D20E06DE9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36768" y="3211328"/>
              <a:ext cx="626090" cy="598883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3C33229-62D3-834F-96B7-D914DFB32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76743" y="3893503"/>
              <a:ext cx="546140" cy="598883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242BD76-2D56-CE4A-B85A-DE06157BF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36054" y="4575678"/>
              <a:ext cx="627518" cy="598882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2C4B938-0C46-2144-9639-20383D4B5A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4127" y="5257852"/>
              <a:ext cx="591373" cy="598883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55D153E-867F-C548-B3B4-92F62FC79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9810" y="5940030"/>
              <a:ext cx="580007" cy="598882"/>
            </a:xfrm>
            <a:prstGeom prst="ellipse">
              <a:avLst/>
            </a:prstGeom>
            <a:ln>
              <a:noFill/>
            </a:ln>
            <a:effectLst>
              <a:softEdge rad="38100"/>
            </a:effec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392B082-A5F4-1841-B4AB-3D37F357DA9D}"/>
              </a:ext>
            </a:extLst>
          </p:cNvPr>
          <p:cNvSpPr txBox="1"/>
          <p:nvPr/>
        </p:nvSpPr>
        <p:spPr>
          <a:xfrm>
            <a:off x="-746630" y="482631"/>
            <a:ext cx="18185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배우 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algn="r"/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추천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14921541-C061-8D4F-98C6-4DB13A2135A8}"/>
              </a:ext>
            </a:extLst>
          </p:cNvPr>
          <p:cNvCxnSpPr>
            <a:cxnSpLocks/>
          </p:cNvCxnSpPr>
          <p:nvPr/>
        </p:nvCxnSpPr>
        <p:spPr>
          <a:xfrm>
            <a:off x="1073691" y="576950"/>
            <a:ext cx="0" cy="765467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오른쪽 대괄호[R] 42">
            <a:extLst>
              <a:ext uri="{FF2B5EF4-FFF2-40B4-BE49-F238E27FC236}">
                <a16:creationId xmlns:a16="http://schemas.microsoft.com/office/drawing/2014/main" id="{F26F5331-C386-9244-A0B8-D480508141DB}"/>
              </a:ext>
            </a:extLst>
          </p:cNvPr>
          <p:cNvSpPr/>
          <p:nvPr/>
        </p:nvSpPr>
        <p:spPr>
          <a:xfrm>
            <a:off x="7321698" y="640477"/>
            <a:ext cx="385635" cy="3037583"/>
          </a:xfrm>
          <a:prstGeom prst="rightBracke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DB3EED0-5756-8549-83D5-8267233D20D3}"/>
              </a:ext>
            </a:extLst>
          </p:cNvPr>
          <p:cNvSpPr/>
          <p:nvPr/>
        </p:nvSpPr>
        <p:spPr>
          <a:xfrm>
            <a:off x="9999435" y="6441325"/>
            <a:ext cx="1729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※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커스터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마이징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가능</a:t>
            </a:r>
            <a:endParaRPr kumimoji="1" lang="en" altLang="ko-Kore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54BE63B-598F-F341-AD08-A17F2402D118}"/>
              </a:ext>
            </a:extLst>
          </p:cNvPr>
          <p:cNvSpPr/>
          <p:nvPr/>
        </p:nvSpPr>
        <p:spPr>
          <a:xfrm>
            <a:off x="255050" y="1464246"/>
            <a:ext cx="1633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배우 추천 실제 결과</a:t>
            </a:r>
            <a:endParaRPr kumimoji="1"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203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07FA50-1A37-994A-90E4-17BE06F35C6A}"/>
              </a:ext>
            </a:extLst>
          </p:cNvPr>
          <p:cNvSpPr txBox="1"/>
          <p:nvPr/>
        </p:nvSpPr>
        <p:spPr>
          <a:xfrm>
            <a:off x="980723" y="1174536"/>
            <a:ext cx="3464458" cy="450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R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6</a:t>
            </a:r>
            <a:r>
              <a:rPr kumimoji="1" lang="ko-KR" altLang="en-US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 </a:t>
            </a:r>
            <a:endParaRPr kumimoji="1" lang="en-US" altLang="ko-KR" sz="287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IBM Plex Sans KR" panose="020B0503050203000203" pitchFamily="34" charset="-127"/>
              <a:cs typeface="Baghdad" pitchFamily="2" charset="-78"/>
            </a:endParaRPr>
          </a:p>
        </p:txBody>
      </p:sp>
      <p:sp>
        <p:nvSpPr>
          <p:cNvPr id="13" name="직사각형 32">
            <a:extLst>
              <a:ext uri="{FF2B5EF4-FFF2-40B4-BE49-F238E27FC236}">
                <a16:creationId xmlns:a16="http://schemas.microsoft.com/office/drawing/2014/main" id="{E257C8C8-8866-7443-8625-2729938FF4B4}"/>
              </a:ext>
            </a:extLst>
          </p:cNvPr>
          <p:cNvSpPr/>
          <p:nvPr/>
        </p:nvSpPr>
        <p:spPr>
          <a:xfrm>
            <a:off x="6204062" y="4220315"/>
            <a:ext cx="5987938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데이터를 몰라도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누구나  쉽게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2BB0AD6-3577-714E-86A4-C694EE6BF4DA}"/>
              </a:ext>
            </a:extLst>
          </p:cNvPr>
          <p:cNvCxnSpPr>
            <a:cxnSpLocks/>
          </p:cNvCxnSpPr>
          <p:nvPr/>
        </p:nvCxnSpPr>
        <p:spPr>
          <a:xfrm>
            <a:off x="6204061" y="4748173"/>
            <a:ext cx="5987939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09A11E-C8E3-3F4A-89C3-DF75D0B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2" name="직사각형 32">
            <a:extLst>
              <a:ext uri="{FF2B5EF4-FFF2-40B4-BE49-F238E27FC236}">
                <a16:creationId xmlns:a16="http://schemas.microsoft.com/office/drawing/2014/main" id="{EEB90EC6-3C06-6746-A3E0-64132E0E39D6}"/>
              </a:ext>
            </a:extLst>
          </p:cNvPr>
          <p:cNvSpPr/>
          <p:nvPr/>
        </p:nvSpPr>
        <p:spPr>
          <a:xfrm>
            <a:off x="6204061" y="2264201"/>
            <a:ext cx="4026491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en-US" altLang="ko-KR" sz="5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DashBoard</a:t>
            </a:r>
            <a:endParaRPr kumimoji="1" lang="en-US" altLang="ko-KR" sz="5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205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EC4FD67-4786-5049-A85D-D2D4D473E4D6}"/>
              </a:ext>
            </a:extLst>
          </p:cNvPr>
          <p:cNvSpPr/>
          <p:nvPr/>
        </p:nvSpPr>
        <p:spPr>
          <a:xfrm rot="10800000">
            <a:off x="-5" y="0"/>
            <a:ext cx="4684894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CCD758-BE07-9845-80E0-F93AA94E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402F7A5-6011-3B48-9540-9FD6CDBD88F2}"/>
              </a:ext>
            </a:extLst>
          </p:cNvPr>
          <p:cNvGrpSpPr/>
          <p:nvPr/>
        </p:nvGrpSpPr>
        <p:grpSpPr>
          <a:xfrm>
            <a:off x="5031060" y="791461"/>
            <a:ext cx="3563796" cy="461665"/>
            <a:chOff x="5031060" y="1670702"/>
            <a:chExt cx="3563796" cy="46166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E3D1356-67F4-D94B-AB3F-E7F63B7F2A15}"/>
                </a:ext>
              </a:extLst>
            </p:cNvPr>
            <p:cNvSpPr/>
            <p:nvPr/>
          </p:nvSpPr>
          <p:spPr>
            <a:xfrm>
              <a:off x="5031060" y="1670702"/>
              <a:ext cx="35637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드라마 시청률 주요 요인은</a:t>
              </a:r>
              <a:r>
                <a:rPr kumimoji="1"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?</a:t>
              </a:r>
            </a:p>
          </p:txBody>
        </p:sp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C1198B72-7197-084B-931B-48A5281A7080}"/>
                </a:ext>
              </a:extLst>
            </p:cNvPr>
            <p:cNvCxnSpPr>
              <a:cxnSpLocks/>
            </p:cNvCxnSpPr>
            <p:nvPr/>
          </p:nvCxnSpPr>
          <p:spPr>
            <a:xfrm>
              <a:off x="5977070" y="2100654"/>
              <a:ext cx="2039170" cy="0"/>
            </a:xfrm>
            <a:prstGeom prst="line">
              <a:avLst/>
            </a:prstGeom>
            <a:ln w="15875">
              <a:solidFill>
                <a:srgbClr val="019B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5ED6DD7-DDE9-DF4B-A870-91E92A3DA7BE}"/>
              </a:ext>
            </a:extLst>
          </p:cNvPr>
          <p:cNvGrpSpPr/>
          <p:nvPr/>
        </p:nvGrpSpPr>
        <p:grpSpPr>
          <a:xfrm>
            <a:off x="5022772" y="2395932"/>
            <a:ext cx="6197947" cy="461665"/>
            <a:chOff x="5022772" y="2597779"/>
            <a:chExt cx="6197947" cy="46166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52A42E4-54F0-3D4D-A6E9-76971B266FCB}"/>
                </a:ext>
              </a:extLst>
            </p:cNvPr>
            <p:cNvSpPr/>
            <p:nvPr/>
          </p:nvSpPr>
          <p:spPr>
            <a:xfrm>
              <a:off x="5022772" y="2597779"/>
              <a:ext cx="619794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특정 드라마의 성공요인</a:t>
              </a:r>
              <a:r>
                <a:rPr kumimoji="1"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또는 실패 요인은</a:t>
              </a:r>
              <a:r>
                <a:rPr kumimoji="1"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?</a:t>
              </a:r>
            </a:p>
          </p:txBody>
        </p:sp>
        <p:cxnSp>
          <p:nvCxnSpPr>
            <p:cNvPr id="14" name="직선 연결선[R] 13">
              <a:extLst>
                <a:ext uri="{FF2B5EF4-FFF2-40B4-BE49-F238E27FC236}">
                  <a16:creationId xmlns:a16="http://schemas.microsoft.com/office/drawing/2014/main" id="{CC38525C-AC10-1E44-BD15-DDCBE7470AED}"/>
                </a:ext>
              </a:extLst>
            </p:cNvPr>
            <p:cNvCxnSpPr>
              <a:cxnSpLocks/>
            </p:cNvCxnSpPr>
            <p:nvPr/>
          </p:nvCxnSpPr>
          <p:spPr>
            <a:xfrm>
              <a:off x="5076415" y="3011258"/>
              <a:ext cx="1507265" cy="0"/>
            </a:xfrm>
            <a:prstGeom prst="line">
              <a:avLst/>
            </a:prstGeom>
            <a:ln w="15875">
              <a:solidFill>
                <a:srgbClr val="019B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2D59D16-7F2E-BE4A-881D-D7D2A1691BD0}"/>
              </a:ext>
            </a:extLst>
          </p:cNvPr>
          <p:cNvGrpSpPr/>
          <p:nvPr/>
        </p:nvGrpSpPr>
        <p:grpSpPr>
          <a:xfrm>
            <a:off x="5022773" y="4000403"/>
            <a:ext cx="5658479" cy="461665"/>
            <a:chOff x="5022773" y="3524856"/>
            <a:chExt cx="5658479" cy="46166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8BC6B80-0798-5942-A5AE-A3AB18B81CF4}"/>
                </a:ext>
              </a:extLst>
            </p:cNvPr>
            <p:cNvSpPr/>
            <p:nvPr/>
          </p:nvSpPr>
          <p:spPr>
            <a:xfrm>
              <a:off x="5022773" y="3524856"/>
              <a:ext cx="565847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특정 배우와 잘</a:t>
              </a:r>
              <a:r>
                <a:rPr kumimoji="1"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어울리는 배우는</a:t>
              </a:r>
              <a:r>
                <a:rPr kumimoji="1"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?</a:t>
              </a:r>
              <a:r>
                <a:rPr kumimoji="1"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endPara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cxnSp>
          <p:nvCxnSpPr>
            <p:cNvPr id="15" name="직선 연결선[R] 14">
              <a:extLst>
                <a:ext uri="{FF2B5EF4-FFF2-40B4-BE49-F238E27FC236}">
                  <a16:creationId xmlns:a16="http://schemas.microsoft.com/office/drawing/2014/main" id="{843D40C3-65E8-004E-9DC4-402D5F157A5A}"/>
                </a:ext>
              </a:extLst>
            </p:cNvPr>
            <p:cNvCxnSpPr>
              <a:cxnSpLocks/>
            </p:cNvCxnSpPr>
            <p:nvPr/>
          </p:nvCxnSpPr>
          <p:spPr>
            <a:xfrm>
              <a:off x="6583680" y="3986521"/>
              <a:ext cx="1400585" cy="0"/>
            </a:xfrm>
            <a:prstGeom prst="line">
              <a:avLst/>
            </a:prstGeom>
            <a:ln w="15875">
              <a:solidFill>
                <a:srgbClr val="019B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977616E-94BA-A149-A032-6540738FD2A6}"/>
              </a:ext>
            </a:extLst>
          </p:cNvPr>
          <p:cNvGrpSpPr/>
          <p:nvPr/>
        </p:nvGrpSpPr>
        <p:grpSpPr>
          <a:xfrm>
            <a:off x="5022772" y="5604873"/>
            <a:ext cx="5329463" cy="461665"/>
            <a:chOff x="5022772" y="5604873"/>
            <a:chExt cx="5329463" cy="46166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A43B8A-2AA5-E94D-8FAD-C81A67799B61}"/>
                </a:ext>
              </a:extLst>
            </p:cNvPr>
            <p:cNvSpPr/>
            <p:nvPr/>
          </p:nvSpPr>
          <p:spPr>
            <a:xfrm>
              <a:off x="5022772" y="5604873"/>
              <a:ext cx="532946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이런 배우 조합은 어떤 시너지가 나올까</a:t>
              </a:r>
              <a:r>
                <a:rPr kumimoji="1"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?</a:t>
              </a:r>
            </a:p>
          </p:txBody>
        </p: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id="{AB413336-D8D5-2B40-AE30-4575957F4C78}"/>
                </a:ext>
              </a:extLst>
            </p:cNvPr>
            <p:cNvCxnSpPr>
              <a:cxnSpLocks/>
            </p:cNvCxnSpPr>
            <p:nvPr/>
          </p:nvCxnSpPr>
          <p:spPr>
            <a:xfrm>
              <a:off x="7894563" y="6066538"/>
              <a:ext cx="700293" cy="0"/>
            </a:xfrm>
            <a:prstGeom prst="line">
              <a:avLst/>
            </a:prstGeom>
            <a:ln w="15875">
              <a:solidFill>
                <a:srgbClr val="019B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137D889-4380-A441-8861-66FFAE7C9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33" t="16618" r="29420" b="36619"/>
          <a:stretch/>
        </p:blipFill>
        <p:spPr>
          <a:xfrm>
            <a:off x="993912" y="1670702"/>
            <a:ext cx="2743202" cy="366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CCD758-BE07-9845-80E0-F93AA94E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EDBABD-9B61-7546-BFEB-1C0D0807FA6A}"/>
              </a:ext>
            </a:extLst>
          </p:cNvPr>
          <p:cNvSpPr/>
          <p:nvPr/>
        </p:nvSpPr>
        <p:spPr>
          <a:xfrm>
            <a:off x="0" y="494244"/>
            <a:ext cx="4019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Q. 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 시청률 주요 요인은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756B4268-AB81-9A44-A28A-36FFB3B1C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77" y="1419765"/>
            <a:ext cx="3556244" cy="22951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FACA8F-AF81-6D44-B7CD-C8F2B7415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76" y="3973144"/>
            <a:ext cx="3610371" cy="229516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3CCC26-390A-D14C-8F45-0BD834F96B11}"/>
              </a:ext>
            </a:extLst>
          </p:cNvPr>
          <p:cNvSpPr/>
          <p:nvPr/>
        </p:nvSpPr>
        <p:spPr>
          <a:xfrm>
            <a:off x="5217707" y="3234793"/>
            <a:ext cx="51908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 시청률 주요 요인 확인</a:t>
            </a:r>
            <a:endParaRPr kumimoji="1"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329859-8BEA-F349-9182-8444CB53C4F1}"/>
              </a:ext>
            </a:extLst>
          </p:cNvPr>
          <p:cNvSpPr/>
          <p:nvPr/>
        </p:nvSpPr>
        <p:spPr>
          <a:xfrm>
            <a:off x="5217707" y="5430240"/>
            <a:ext cx="36103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채널별</a:t>
            </a: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방영 시간대별</a:t>
            </a:r>
            <a:endParaRPr kumimoji="1"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평균</a:t>
            </a: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최소</a:t>
            </a:r>
            <a:r>
              <a:rPr kumimoji="1"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/</a:t>
            </a:r>
            <a:r>
              <a:rPr kumimoji="1"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최대 시청률 확인</a:t>
            </a:r>
            <a:endParaRPr kumimoji="1"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989DF8A1-4E30-4B41-BE31-40D65B2DC70B}"/>
              </a:ext>
            </a:extLst>
          </p:cNvPr>
          <p:cNvCxnSpPr>
            <a:cxnSpLocks/>
          </p:cNvCxnSpPr>
          <p:nvPr/>
        </p:nvCxnSpPr>
        <p:spPr>
          <a:xfrm>
            <a:off x="0" y="986308"/>
            <a:ext cx="4996070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69D51E43-F41A-EE4C-812D-917D294E6560}"/>
              </a:ext>
            </a:extLst>
          </p:cNvPr>
          <p:cNvCxnSpPr>
            <a:cxnSpLocks/>
          </p:cNvCxnSpPr>
          <p:nvPr/>
        </p:nvCxnSpPr>
        <p:spPr>
          <a:xfrm>
            <a:off x="1545076" y="3714930"/>
            <a:ext cx="734526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EE21A2B4-93AD-1241-AA99-35F0E973AE95}"/>
              </a:ext>
            </a:extLst>
          </p:cNvPr>
          <p:cNvCxnSpPr>
            <a:cxnSpLocks/>
          </p:cNvCxnSpPr>
          <p:nvPr/>
        </p:nvCxnSpPr>
        <p:spPr>
          <a:xfrm>
            <a:off x="1545076" y="6279710"/>
            <a:ext cx="70953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C8C6FA3-FA54-2741-B3F4-7A783DA8684D}"/>
              </a:ext>
            </a:extLst>
          </p:cNvPr>
          <p:cNvSpPr/>
          <p:nvPr/>
        </p:nvSpPr>
        <p:spPr>
          <a:xfrm>
            <a:off x="94937" y="1041832"/>
            <a:ext cx="19094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※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</a:t>
            </a:r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Sphere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대시보드 화면</a:t>
            </a:r>
            <a:endParaRPr kumimoji="1"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3660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CCD758-BE07-9845-80E0-F93AA94E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EDBABD-9B61-7546-BFEB-1C0D0807FA6A}"/>
              </a:ext>
            </a:extLst>
          </p:cNvPr>
          <p:cNvSpPr/>
          <p:nvPr/>
        </p:nvSpPr>
        <p:spPr>
          <a:xfrm>
            <a:off x="0" y="494244"/>
            <a:ext cx="59369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Q. 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특정 드라마의 성공요인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또는 실패 요인은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</a:p>
        </p:txBody>
      </p:sp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343E3BE3-EAB2-794A-BF97-27FB01A35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14" y="2623254"/>
            <a:ext cx="2295204" cy="20351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46264B6-ACFC-4D48-B18B-5E98A5E9C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2" y="3429000"/>
            <a:ext cx="2147357" cy="43147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AD8FCC1-7552-DD4A-A36B-E53AD10AB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16" y="1263374"/>
            <a:ext cx="2315014" cy="12618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A1DE1B5-98FE-4248-AD16-76904D3B8C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14" y="4756462"/>
            <a:ext cx="2315015" cy="196501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13CCC26-390A-D14C-8F45-0BD834F96B11}"/>
              </a:ext>
            </a:extLst>
          </p:cNvPr>
          <p:cNvSpPr/>
          <p:nvPr/>
        </p:nvSpPr>
        <p:spPr>
          <a:xfrm>
            <a:off x="6668328" y="2220764"/>
            <a:ext cx="40791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특정 드라마 예상 시청률 및 실제 시청률 </a:t>
            </a:r>
            <a:endParaRPr kumimoji="1"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329859-8BEA-F349-9182-8444CB53C4F1}"/>
              </a:ext>
            </a:extLst>
          </p:cNvPr>
          <p:cNvSpPr/>
          <p:nvPr/>
        </p:nvSpPr>
        <p:spPr>
          <a:xfrm>
            <a:off x="6668328" y="4349887"/>
            <a:ext cx="36021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특정 드라마 시청률 증감 요인 </a:t>
            </a:r>
            <a:endParaRPr kumimoji="1"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989DF8A1-4E30-4B41-BE31-40D65B2DC70B}"/>
              </a:ext>
            </a:extLst>
          </p:cNvPr>
          <p:cNvCxnSpPr>
            <a:cxnSpLocks/>
          </p:cNvCxnSpPr>
          <p:nvPr/>
        </p:nvCxnSpPr>
        <p:spPr>
          <a:xfrm>
            <a:off x="0" y="986308"/>
            <a:ext cx="4996070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CB0A6FB-AB79-D045-B2D5-E65CC903F21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2742719" y="1894301"/>
            <a:ext cx="1610597" cy="1750438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33B7D12-5E5B-524E-A0AE-B0135C5E5785}"/>
              </a:ext>
            </a:extLst>
          </p:cNvPr>
          <p:cNvCxnSpPr>
            <a:cxnSpLocks/>
            <a:stCxn id="20" idx="3"/>
            <a:endCxn id="16" idx="1"/>
          </p:cNvCxnSpPr>
          <p:nvPr/>
        </p:nvCxnSpPr>
        <p:spPr>
          <a:xfrm flipV="1">
            <a:off x="2742719" y="3640844"/>
            <a:ext cx="1610595" cy="3895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1DE0E90-E77C-6A42-A259-D5B129E29789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2742719" y="3644739"/>
            <a:ext cx="1610595" cy="2094230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C5EB894-D16B-4549-AF07-3C448AE8103D}"/>
              </a:ext>
            </a:extLst>
          </p:cNvPr>
          <p:cNvSpPr/>
          <p:nvPr/>
        </p:nvSpPr>
        <p:spPr>
          <a:xfrm>
            <a:off x="6668328" y="6359343"/>
            <a:ext cx="45297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특정 드라마 </a:t>
            </a:r>
            <a:r>
              <a:rPr kumimoji="1"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출연진들간</a:t>
            </a:r>
            <a:r>
              <a:rPr kumimoji="1"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케미</a:t>
            </a:r>
            <a:r>
              <a:rPr kumimoji="1"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점수 및 관계도</a:t>
            </a:r>
            <a:endParaRPr kumimoji="1"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AC026412-798C-0F46-B1A7-1605290F51F0}"/>
              </a:ext>
            </a:extLst>
          </p:cNvPr>
          <p:cNvCxnSpPr>
            <a:cxnSpLocks/>
          </p:cNvCxnSpPr>
          <p:nvPr/>
        </p:nvCxnSpPr>
        <p:spPr>
          <a:xfrm>
            <a:off x="4353314" y="2525227"/>
            <a:ext cx="5590786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CEEC633-D386-C741-896A-7F994B85B47C}"/>
              </a:ext>
            </a:extLst>
          </p:cNvPr>
          <p:cNvCxnSpPr>
            <a:cxnSpLocks/>
          </p:cNvCxnSpPr>
          <p:nvPr/>
        </p:nvCxnSpPr>
        <p:spPr>
          <a:xfrm>
            <a:off x="4353314" y="4658434"/>
            <a:ext cx="475723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27504300-4258-CA4A-922B-297B80A8BC24}"/>
              </a:ext>
            </a:extLst>
          </p:cNvPr>
          <p:cNvCxnSpPr>
            <a:cxnSpLocks/>
          </p:cNvCxnSpPr>
          <p:nvPr/>
        </p:nvCxnSpPr>
        <p:spPr>
          <a:xfrm flipV="1">
            <a:off x="4353314" y="6697897"/>
            <a:ext cx="5917121" cy="2357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5D09DB0C-59EF-0241-A615-02D604F4DBD4}"/>
              </a:ext>
            </a:extLst>
          </p:cNvPr>
          <p:cNvSpPr/>
          <p:nvPr/>
        </p:nvSpPr>
        <p:spPr>
          <a:xfrm>
            <a:off x="595362" y="3148106"/>
            <a:ext cx="36021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특정 드라마 검색</a:t>
            </a:r>
            <a:endParaRPr kumimoji="1"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49507C4-7A8C-ED41-99FB-F8B3F7452AD8}"/>
              </a:ext>
            </a:extLst>
          </p:cNvPr>
          <p:cNvSpPr/>
          <p:nvPr/>
        </p:nvSpPr>
        <p:spPr>
          <a:xfrm>
            <a:off x="94937" y="1041832"/>
            <a:ext cx="19094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※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</a:t>
            </a:r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Sphere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대시보드 화면</a:t>
            </a:r>
            <a:endParaRPr kumimoji="1"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325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6CCD758-BE07-9845-80E0-F93AA94E2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EDBABD-9B61-7546-BFEB-1C0D0807FA6A}"/>
              </a:ext>
            </a:extLst>
          </p:cNvPr>
          <p:cNvSpPr/>
          <p:nvPr/>
        </p:nvSpPr>
        <p:spPr>
          <a:xfrm>
            <a:off x="342900" y="209827"/>
            <a:ext cx="59369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Q. 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특정 배우와 잘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어울리는 배우는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</a:p>
          <a:p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Q. </a:t>
            </a:r>
            <a:r>
              <a:rPr kumimoji="1"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이런 배우 조합은 어떤 시너지가 나올까</a:t>
            </a:r>
            <a:r>
              <a:rPr kumimoji="1"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</a:p>
        </p:txBody>
      </p: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989DF8A1-4E30-4B41-BE31-40D65B2DC70B}"/>
              </a:ext>
            </a:extLst>
          </p:cNvPr>
          <p:cNvCxnSpPr>
            <a:cxnSpLocks/>
          </p:cNvCxnSpPr>
          <p:nvPr/>
        </p:nvCxnSpPr>
        <p:spPr>
          <a:xfrm>
            <a:off x="342900" y="265019"/>
            <a:ext cx="0" cy="67991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8013855-3FDC-C745-9E89-36FDAECF5A76}"/>
              </a:ext>
            </a:extLst>
          </p:cNvPr>
          <p:cNvGrpSpPr/>
          <p:nvPr/>
        </p:nvGrpSpPr>
        <p:grpSpPr>
          <a:xfrm>
            <a:off x="1049685" y="1507430"/>
            <a:ext cx="3683869" cy="4008838"/>
            <a:chOff x="1049685" y="1507432"/>
            <a:chExt cx="3683869" cy="400883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13CCC26-390A-D14C-8F45-0BD834F96B11}"/>
                </a:ext>
              </a:extLst>
            </p:cNvPr>
            <p:cNvSpPr/>
            <p:nvPr/>
          </p:nvSpPr>
          <p:spPr>
            <a:xfrm>
              <a:off x="2799542" y="4439052"/>
              <a:ext cx="193401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특정 배우와 </a:t>
              </a:r>
              <a:endParaRPr kumimoji="1"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r>
                <a:rPr kumimoji="1"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함께 </a:t>
              </a:r>
              <a:r>
                <a:rPr kumimoji="1"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출연시</a:t>
              </a:r>
              <a:endParaRPr kumimoji="1"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r>
                <a:rPr kumimoji="1"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시청률이 상승이</a:t>
              </a:r>
              <a:endParaRPr kumimoji="1"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r>
                <a:rPr kumimoji="1"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예상되는 배우 추천</a:t>
              </a:r>
              <a:endParaRPr kumimoji="1"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B722C74-33A2-2A47-BE34-F62B4B3118ED}"/>
                </a:ext>
              </a:extLst>
            </p:cNvPr>
            <p:cNvGrpSpPr/>
            <p:nvPr/>
          </p:nvGrpSpPr>
          <p:grpSpPr>
            <a:xfrm>
              <a:off x="1049685" y="1507432"/>
              <a:ext cx="3683869" cy="3938873"/>
              <a:chOff x="993913" y="1277140"/>
              <a:chExt cx="3939753" cy="4212470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65648AF9-926D-2149-839D-4B7AB7163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3913" y="1277140"/>
                <a:ext cx="1871403" cy="4184553"/>
              </a:xfrm>
              <a:prstGeom prst="rect">
                <a:avLst/>
              </a:prstGeom>
            </p:spPr>
          </p:pic>
          <p:cxnSp>
            <p:nvCxnSpPr>
              <p:cNvPr id="31" name="직선 연결선[R] 30">
                <a:extLst>
                  <a:ext uri="{FF2B5EF4-FFF2-40B4-BE49-F238E27FC236}">
                    <a16:creationId xmlns:a16="http://schemas.microsoft.com/office/drawing/2014/main" id="{A81ADC85-0D2F-FF45-9E7B-A296FE34BF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3913" y="5489610"/>
                <a:ext cx="3939753" cy="0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1693E77-4586-584B-B426-10E2FB5716C9}"/>
              </a:ext>
            </a:extLst>
          </p:cNvPr>
          <p:cNvGrpSpPr/>
          <p:nvPr/>
        </p:nvGrpSpPr>
        <p:grpSpPr>
          <a:xfrm>
            <a:off x="6096000" y="1507430"/>
            <a:ext cx="5801519" cy="3938875"/>
            <a:chOff x="5359840" y="1507430"/>
            <a:chExt cx="5801519" cy="393887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956E6F9-ABDB-C24F-AB93-75835E9C1128}"/>
                </a:ext>
              </a:extLst>
            </p:cNvPr>
            <p:cNvGrpSpPr/>
            <p:nvPr/>
          </p:nvGrpSpPr>
          <p:grpSpPr>
            <a:xfrm>
              <a:off x="5359840" y="1507430"/>
              <a:ext cx="5028527" cy="3912772"/>
              <a:chOff x="5603455" y="1277138"/>
              <a:chExt cx="5377813" cy="4184556"/>
            </a:xfrm>
          </p:grpSpPr>
          <p:pic>
            <p:nvPicPr>
              <p:cNvPr id="10" name="그림 9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25EC2297-68AC-6344-91C5-560B203CA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55" y="1277140"/>
                <a:ext cx="3580203" cy="4184554"/>
              </a:xfrm>
              <a:prstGeom prst="rect">
                <a:avLst/>
              </a:prstGeom>
            </p:spPr>
          </p:pic>
          <p:cxnSp>
            <p:nvCxnSpPr>
              <p:cNvPr id="32" name="직선 연결선[R] 31">
                <a:extLst>
                  <a:ext uri="{FF2B5EF4-FFF2-40B4-BE49-F238E27FC236}">
                    <a16:creationId xmlns:a16="http://schemas.microsoft.com/office/drawing/2014/main" id="{B7C4D528-7769-9348-940D-AF83058A8A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3455" y="1277138"/>
                <a:ext cx="5377813" cy="2"/>
              </a:xfrm>
              <a:prstGeom prst="lin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9684622-7519-BB4B-B633-B030E2B8A3FD}"/>
                </a:ext>
              </a:extLst>
            </p:cNvPr>
            <p:cNvSpPr/>
            <p:nvPr/>
          </p:nvSpPr>
          <p:spPr>
            <a:xfrm>
              <a:off x="8898636" y="1507430"/>
              <a:ext cx="195026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구상한 </a:t>
              </a:r>
              <a:r>
                <a:rPr kumimoji="1"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배우들간</a:t>
              </a:r>
              <a:r>
                <a:rPr kumimoji="1"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r>
                <a:rPr kumimoji="1"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케미가</a:t>
              </a:r>
              <a:r>
                <a:rPr kumimoji="1"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어떨지 </a:t>
              </a:r>
              <a:r>
                <a:rPr kumimoji="1" lang="ko-KR" altLang="en-US" sz="16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관계도로</a:t>
              </a:r>
              <a:r>
                <a:rPr kumimoji="1" lang="ko-KR" altLang="en-US" sz="16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한눈에 파악</a:t>
              </a:r>
              <a:endParaRPr kumimoji="1"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3EDD8C-AD80-2042-BC13-630489C1B1F7}"/>
                </a:ext>
              </a:extLst>
            </p:cNvPr>
            <p:cNvSpPr txBox="1"/>
            <p:nvPr/>
          </p:nvSpPr>
          <p:spPr>
            <a:xfrm>
              <a:off x="8707511" y="3935425"/>
              <a:ext cx="2453848" cy="151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base">
                <a:buFontTx/>
                <a:buChar char="-"/>
              </a:pP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원 크기 </a:t>
              </a:r>
              <a:endPara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fontAlgn="base"/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: 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동반 출연 작품이 많을수록 큽니다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.</a:t>
              </a:r>
            </a:p>
            <a:p>
              <a:pPr fontAlgn="base"/>
              <a:endPara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marL="171450" indent="-171450" fontAlgn="base">
                <a:buFontTx/>
                <a:buChar char="-"/>
              </a:pP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원 </a:t>
              </a:r>
              <a:r>
                <a:rPr kumimoji="1"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선둘레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  <a:endPara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fontAlgn="base"/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: 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배우의 작품 경력이 많을수록 넓습니다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.</a:t>
              </a:r>
            </a:p>
            <a:p>
              <a:pPr fontAlgn="base"/>
              <a:endPara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marL="171450" indent="-171450" fontAlgn="base">
                <a:buFontTx/>
                <a:buChar char="-"/>
              </a:pP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선 두께 </a:t>
              </a:r>
              <a:endPara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fontAlgn="base"/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: 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연결된 배우 간의 동반 </a:t>
              </a:r>
              <a:r>
                <a:rPr kumimoji="1" lang="ko-KR" altLang="en-US" sz="1100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출연작품이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많을수록 두껍습니다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.</a:t>
              </a: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18F4C48-8A15-6B48-A347-FD53D9D4337E}"/>
              </a:ext>
            </a:extLst>
          </p:cNvPr>
          <p:cNvSpPr/>
          <p:nvPr/>
        </p:nvSpPr>
        <p:spPr>
          <a:xfrm>
            <a:off x="3008243" y="5707915"/>
            <a:ext cx="6175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“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바로 쉽게 검색해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</a:p>
          <a:p>
            <a:pPr algn="ctr"/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캐스팅 전 다양한 배우 조합 고려 가능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”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044104-ADED-1445-8380-8D2549961593}"/>
              </a:ext>
            </a:extLst>
          </p:cNvPr>
          <p:cNvSpPr/>
          <p:nvPr/>
        </p:nvSpPr>
        <p:spPr>
          <a:xfrm>
            <a:off x="94937" y="1041832"/>
            <a:ext cx="19094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fontAlgn="base"/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※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실제 </a:t>
            </a:r>
            <a:r>
              <a:rPr kumimoji="1"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Sphere </a:t>
            </a:r>
            <a:r>
              <a:rPr kumimoji="1"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대시보드 화면</a:t>
            </a:r>
            <a:endParaRPr kumimoji="1"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906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07FA50-1A37-994A-90E4-17BE06F35C6A}"/>
              </a:ext>
            </a:extLst>
          </p:cNvPr>
          <p:cNvSpPr txBox="1"/>
          <p:nvPr/>
        </p:nvSpPr>
        <p:spPr>
          <a:xfrm>
            <a:off x="980723" y="1174536"/>
            <a:ext cx="3464458" cy="450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R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7</a:t>
            </a:r>
            <a:r>
              <a:rPr kumimoji="1" lang="ko-KR" altLang="en-US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 </a:t>
            </a:r>
            <a:endParaRPr kumimoji="1" lang="en-US" altLang="ko-KR" sz="287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IBM Plex Sans KR" panose="020B0503050203000203" pitchFamily="34" charset="-127"/>
              <a:cs typeface="Baghdad" pitchFamily="2" charset="-78"/>
            </a:endParaRPr>
          </a:p>
        </p:txBody>
      </p:sp>
      <p:sp>
        <p:nvSpPr>
          <p:cNvPr id="13" name="직사각형 32">
            <a:extLst>
              <a:ext uri="{FF2B5EF4-FFF2-40B4-BE49-F238E27FC236}">
                <a16:creationId xmlns:a16="http://schemas.microsoft.com/office/drawing/2014/main" id="{E257C8C8-8866-7443-8625-2729938FF4B4}"/>
              </a:ext>
            </a:extLst>
          </p:cNvPr>
          <p:cNvSpPr/>
          <p:nvPr/>
        </p:nvSpPr>
        <p:spPr>
          <a:xfrm>
            <a:off x="6204062" y="4220315"/>
            <a:ext cx="5987938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확장 가능성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2BB0AD6-3577-714E-86A4-C694EE6BF4DA}"/>
              </a:ext>
            </a:extLst>
          </p:cNvPr>
          <p:cNvCxnSpPr>
            <a:cxnSpLocks/>
          </p:cNvCxnSpPr>
          <p:nvPr/>
        </p:nvCxnSpPr>
        <p:spPr>
          <a:xfrm>
            <a:off x="6204061" y="4748173"/>
            <a:ext cx="5987939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09A11E-C8E3-3F4A-89C3-DF75D0B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2" name="직사각형 32">
            <a:extLst>
              <a:ext uri="{FF2B5EF4-FFF2-40B4-BE49-F238E27FC236}">
                <a16:creationId xmlns:a16="http://schemas.microsoft.com/office/drawing/2014/main" id="{EEB90EC6-3C06-6746-A3E0-64132E0E39D6}"/>
              </a:ext>
            </a:extLst>
          </p:cNvPr>
          <p:cNvSpPr/>
          <p:nvPr/>
        </p:nvSpPr>
        <p:spPr>
          <a:xfrm>
            <a:off x="6204061" y="2264201"/>
            <a:ext cx="4026491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2165675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2FA6EC-1D58-BF4D-A4FE-AE3DF0B3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D58303-E323-7B40-8D18-9C4D995A5E24}"/>
              </a:ext>
            </a:extLst>
          </p:cNvPr>
          <p:cNvSpPr/>
          <p:nvPr/>
        </p:nvSpPr>
        <p:spPr>
          <a:xfrm>
            <a:off x="677848" y="4092076"/>
            <a:ext cx="498983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◼︎ 영화 추천 솔루션 구축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 *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.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주요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고객사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롯데시네마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롯데시네마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개인별 영화 추천</a:t>
            </a:r>
            <a:r>
              <a:rPr kumimoji="1" lang="ko-Kore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솔루션 구축</a:t>
            </a:r>
            <a:endParaRPr kumimoji="1" lang="en-US" altLang="ko-Kore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모델 정확도 </a:t>
            </a:r>
            <a:r>
              <a: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89%</a:t>
            </a:r>
            <a:r>
              <a:rPr kumimoji="1"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ore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마케팅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전환율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6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배 이상 향상</a:t>
            </a:r>
            <a:endParaRPr kumimoji="1" lang="ko-Kore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AA8FD5-8F0F-7A47-9FAD-030F4E0F4956}"/>
              </a:ext>
            </a:extLst>
          </p:cNvPr>
          <p:cNvSpPr/>
          <p:nvPr/>
        </p:nvSpPr>
        <p:spPr>
          <a:xfrm>
            <a:off x="673737" y="1033712"/>
            <a:ext cx="531599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◼︎ 행동 데이터 분석 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이탈 행동 예측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 * 주요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고객사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코카콜라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롯데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잇츠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세븐일레븐</a:t>
            </a:r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App</a:t>
            </a:r>
          </a:p>
          <a:p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이탈율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예측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이탈 요인 추출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충성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이탈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세그먼트 분류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마케팅 관리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-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실시간 고객이탈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KPI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관리 </a:t>
            </a:r>
            <a:endParaRPr kumimoji="1" lang="ko-Kore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217954F-0C1C-E94F-A11D-2F61607B3796}"/>
              </a:ext>
            </a:extLst>
          </p:cNvPr>
          <p:cNvGrpSpPr/>
          <p:nvPr/>
        </p:nvGrpSpPr>
        <p:grpSpPr>
          <a:xfrm>
            <a:off x="6052760" y="1033712"/>
            <a:ext cx="4860000" cy="2732882"/>
            <a:chOff x="3857791" y="1617367"/>
            <a:chExt cx="4860000" cy="27328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ED1F43-3650-3241-A756-D268CAA9AF3C}"/>
                </a:ext>
              </a:extLst>
            </p:cNvPr>
            <p:cNvSpPr txBox="1"/>
            <p:nvPr/>
          </p:nvSpPr>
          <p:spPr>
            <a:xfrm>
              <a:off x="3857791" y="1617367"/>
              <a:ext cx="9428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kumimoji="1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2.</a:t>
              </a:r>
              <a:r>
                <a:rPr lang="ko-KR" altLang="en-US" dirty="0">
                  <a:solidFill>
                    <a:schemeClr val="tx1"/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데이터 분석</a:t>
              </a:r>
              <a:endParaRPr lang="ko-Kore-KR" altLang="en-US" dirty="0">
                <a:solidFill>
                  <a:schemeClr val="tx1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46C1AA-223A-AE4F-BE1C-C0FC41038111}"/>
                </a:ext>
              </a:extLst>
            </p:cNvPr>
            <p:cNvSpPr txBox="1"/>
            <p:nvPr/>
          </p:nvSpPr>
          <p:spPr>
            <a:xfrm>
              <a:off x="3857791" y="3365364"/>
              <a:ext cx="4860000" cy="98488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kumimoji="1" sz="900" b="0">
                  <a:latin typeface="Nanum Gothic" panose="020D0604000000000000" pitchFamily="34" charset="-127"/>
                  <a:ea typeface="Nanum Gothic" panose="020D0604000000000000" pitchFamily="34" charset="-127"/>
                </a:defRPr>
              </a:lvl1pPr>
            </a:lstStyle>
            <a:p>
              <a:pPr>
                <a:lnSpc>
                  <a:spcPct val="160000"/>
                </a:lnSpc>
              </a:pPr>
              <a:r>
                <a:rPr lang="ko-KR" altLang="en-US" sz="1000" dirty="0" err="1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체리피커와</a:t>
              </a:r>
              <a:r>
                <a:rPr lang="ko-KR" altLang="en-US" sz="1000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진성유저 구분</a:t>
              </a:r>
              <a:endParaRPr lang="en-US" altLang="ko-KR" sz="1000" dirty="0"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>
                <a:lnSpc>
                  <a:spcPct val="160000"/>
                </a:lnSpc>
              </a:pPr>
              <a:r>
                <a:rPr lang="en-US" altLang="ko-Kore-KR" sz="1000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Heavy </a:t>
              </a:r>
              <a:r>
                <a:rPr lang="ko-KR" altLang="en-US" sz="1000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유저 고객 </a:t>
              </a:r>
              <a:r>
                <a:rPr lang="en-US" altLang="ko-Kore-KR" sz="1000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vs. Light </a:t>
              </a:r>
              <a:r>
                <a:rPr lang="ko-KR" altLang="en-US" sz="1000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유저 고객 사용량 분석</a:t>
              </a:r>
            </a:p>
            <a:p>
              <a:pPr>
                <a:lnSpc>
                  <a:spcPct val="160000"/>
                </a:lnSpc>
              </a:pPr>
              <a:r>
                <a:rPr lang="en-US" altLang="ko-Kore-KR" sz="1000" b="1" dirty="0">
                  <a:solidFill>
                    <a:srgbClr val="0098DC"/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SPHERE </a:t>
              </a:r>
              <a:r>
                <a:rPr lang="ko-KR" altLang="en-US" sz="1000" b="1" dirty="0" err="1">
                  <a:solidFill>
                    <a:srgbClr val="0098DC"/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커스텀</a:t>
              </a:r>
              <a:r>
                <a:rPr lang="ko-KR" altLang="en-US" sz="1000" b="1" dirty="0">
                  <a:solidFill>
                    <a:srgbClr val="0098DC"/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분석 서비스</a:t>
              </a:r>
              <a:endParaRPr lang="en-US" altLang="ko-KR" sz="1000" b="1" dirty="0">
                <a:solidFill>
                  <a:srgbClr val="0098D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r>
                <a:rPr lang="ko-KR" altLang="en-US" sz="1000" dirty="0" err="1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고객사앱</a:t>
              </a:r>
              <a:r>
                <a:rPr lang="ko-KR" altLang="en-US" sz="1000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  설치자 중 진성유저와 </a:t>
              </a:r>
              <a:r>
                <a:rPr lang="ko-KR" altLang="en-US" sz="1000" dirty="0" err="1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체리픽어</a:t>
              </a:r>
              <a:r>
                <a:rPr lang="ko-KR" altLang="en-US" sz="1000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유저 층의 </a:t>
              </a:r>
              <a:r>
                <a:rPr lang="ko-KR" altLang="en-US" sz="1000" dirty="0" err="1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앱설치</a:t>
              </a:r>
              <a:r>
                <a:rPr lang="ko-KR" altLang="en-US" sz="1000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패턴을 비교한 </a:t>
              </a:r>
              <a:r>
                <a:rPr lang="ko-KR" altLang="en-US" sz="1000" dirty="0" err="1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앱리스트</a:t>
              </a:r>
              <a:r>
                <a:rPr lang="ko-KR" altLang="en-US" sz="1000" dirty="0"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추출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E173DB6-DAC9-A24B-A9E2-D5AD09FE79F0}"/>
                </a:ext>
              </a:extLst>
            </p:cNvPr>
            <p:cNvGrpSpPr/>
            <p:nvPr/>
          </p:nvGrpSpPr>
          <p:grpSpPr>
            <a:xfrm>
              <a:off x="3857791" y="1891389"/>
              <a:ext cx="4860000" cy="1440000"/>
              <a:chOff x="3857791" y="1976333"/>
              <a:chExt cx="4860000" cy="1440000"/>
            </a:xfrm>
          </p:grpSpPr>
          <p:pic>
            <p:nvPicPr>
              <p:cNvPr id="17" name="그림 16" descr="실내, 대형, 앉아있는, 하얀색이(가) 표시된 사진&#10;&#10;자동 생성된 설명">
                <a:extLst>
                  <a:ext uri="{FF2B5EF4-FFF2-40B4-BE49-F238E27FC236}">
                    <a16:creationId xmlns:a16="http://schemas.microsoft.com/office/drawing/2014/main" id="{2C5BC6E4-05B7-5E46-86DC-332C9C67E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7791" y="1976333"/>
                <a:ext cx="3325636" cy="1440000"/>
              </a:xfrm>
              <a:prstGeom prst="rect">
                <a:avLst/>
              </a:prstGeom>
              <a:effectLst>
                <a:outerShdw blurRad="101600" dist="50800" dir="2700000" algn="tl" rotWithShape="0">
                  <a:prstClr val="black">
                    <a:alpha val="6000"/>
                  </a:prstClr>
                </a:outerShdw>
              </a:effectLst>
            </p:spPr>
          </p:pic>
          <p:pic>
            <p:nvPicPr>
              <p:cNvPr id="18" name="그림 17" descr="장치이(가) 표시된 사진&#10;&#10;자동 생성된 설명">
                <a:extLst>
                  <a:ext uri="{FF2B5EF4-FFF2-40B4-BE49-F238E27FC236}">
                    <a16:creationId xmlns:a16="http://schemas.microsoft.com/office/drawing/2014/main" id="{15FF6B2C-43E0-C749-A8B1-1EF2F273CB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7791" y="1976333"/>
                <a:ext cx="1440000" cy="1440000"/>
              </a:xfrm>
              <a:prstGeom prst="rect">
                <a:avLst/>
              </a:prstGeom>
              <a:effectLst>
                <a:outerShdw blurRad="101600" dist="50800" dir="2700000" algn="tl" rotWithShape="0">
                  <a:prstClr val="black">
                    <a:alpha val="6000"/>
                  </a:prstClr>
                </a:outerShdw>
              </a:effectLst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F9EECE-806D-4348-A222-47F4DE75A41A}"/>
              </a:ext>
            </a:extLst>
          </p:cNvPr>
          <p:cNvGrpSpPr/>
          <p:nvPr/>
        </p:nvGrpSpPr>
        <p:grpSpPr>
          <a:xfrm>
            <a:off x="6052760" y="4175925"/>
            <a:ext cx="4201664" cy="2339989"/>
            <a:chOff x="6139241" y="4175925"/>
            <a:chExt cx="4201664" cy="233998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651EE30B-91F7-2B4F-848F-6AE255D3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64303" y="4175925"/>
              <a:ext cx="1976602" cy="2339989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5518EFF-2752-3B4D-BA25-6D8E00B3D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39241" y="4207216"/>
              <a:ext cx="1976602" cy="1970971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CA7CDC-49E9-2E48-9327-5AD64DA00F23}"/>
              </a:ext>
            </a:extLst>
          </p:cNvPr>
          <p:cNvSpPr/>
          <p:nvPr/>
        </p:nvSpPr>
        <p:spPr>
          <a:xfrm>
            <a:off x="6788953" y="6294019"/>
            <a:ext cx="87716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ore-KR" altLang="en-US" sz="9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흥행</a:t>
            </a:r>
            <a:r>
              <a:rPr kumimoji="1" lang="ko-KR" altLang="en-US" sz="9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예상 등급</a:t>
            </a:r>
            <a:endParaRPr kumimoji="1" lang="ko-Kore-KR" altLang="en-US" sz="9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01619E-0552-004B-B7E5-493C9B4970F4}"/>
              </a:ext>
            </a:extLst>
          </p:cNvPr>
          <p:cNvSpPr/>
          <p:nvPr/>
        </p:nvSpPr>
        <p:spPr>
          <a:xfrm>
            <a:off x="8740898" y="6387863"/>
            <a:ext cx="12234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900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예상 관람 고객 </a:t>
            </a:r>
            <a:r>
              <a:rPr kumimoji="1" lang="ko-KR" altLang="en-US" sz="900" dirty="0" err="1">
                <a:latin typeface="IBM Plex Sans KR" panose="020B0503050203000203" pitchFamily="34" charset="-127"/>
                <a:ea typeface="IBM Plex Sans KR" panose="020B0503050203000203" pitchFamily="34" charset="-127"/>
              </a:rPr>
              <a:t>전환율</a:t>
            </a:r>
            <a:endParaRPr kumimoji="1" lang="ko-Kore-KR" altLang="en-US" sz="900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1ED6A1A-85B3-DD4E-9847-65F3CEF26A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737" y="450467"/>
            <a:ext cx="819334" cy="23155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D2A6AE9-6647-424C-AF4B-A5C389438FE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41783" t="1181" r="3490" b="59323"/>
          <a:stretch/>
        </p:blipFill>
        <p:spPr>
          <a:xfrm>
            <a:off x="6009844" y="1018512"/>
            <a:ext cx="3442806" cy="1827924"/>
          </a:xfrm>
          <a:prstGeom prst="rect">
            <a:avLst/>
          </a:prstGeom>
        </p:spPr>
      </p:pic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1B6FF964-6AFC-9943-ADD0-84972AE5E8EF}"/>
              </a:ext>
            </a:extLst>
          </p:cNvPr>
          <p:cNvCxnSpPr>
            <a:cxnSpLocks/>
          </p:cNvCxnSpPr>
          <p:nvPr/>
        </p:nvCxnSpPr>
        <p:spPr>
          <a:xfrm>
            <a:off x="0" y="852108"/>
            <a:ext cx="1493071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956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2FA6EC-1D58-BF4D-A4FE-AE3DF0B32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856" y="6362666"/>
            <a:ext cx="2743200" cy="365125"/>
          </a:xfrm>
        </p:spPr>
        <p:txBody>
          <a:bodyPr/>
          <a:lstStyle/>
          <a:p>
            <a:fld id="{0173A4EB-DBF6-DA49-B75E-7926398CBF61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F1AEFC2-A5FC-5742-B3E2-BCC3899E4296}"/>
              </a:ext>
            </a:extLst>
          </p:cNvPr>
          <p:cNvGrpSpPr/>
          <p:nvPr/>
        </p:nvGrpSpPr>
        <p:grpSpPr>
          <a:xfrm>
            <a:off x="693703" y="1454450"/>
            <a:ext cx="4429521" cy="2654881"/>
            <a:chOff x="3187533" y="2448594"/>
            <a:chExt cx="5556413" cy="33302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F7465C-80B8-2C4C-B330-9031F0C58ED6}"/>
                </a:ext>
              </a:extLst>
            </p:cNvPr>
            <p:cNvSpPr txBox="1"/>
            <p:nvPr/>
          </p:nvSpPr>
          <p:spPr>
            <a:xfrm>
              <a:off x="3187533" y="5368096"/>
              <a:ext cx="5283608" cy="4107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 fontAlgn="base">
                <a:buFontTx/>
                <a:buChar char="-"/>
              </a:pP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자료 출처  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:</a:t>
              </a:r>
              <a:r>
                <a:rPr kumimoji="1" lang="ko-KR" altLang="en-US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소프트웨어 정책 연구소</a:t>
              </a:r>
              <a:r>
                <a:rPr kumimoji="1" lang="en-US" altLang="ko-KR" sz="11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(2020)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D50FA7E-6914-EA4B-A5F4-1272520D3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6251" b="4550"/>
            <a:stretch/>
          </p:blipFill>
          <p:spPr>
            <a:xfrm>
              <a:off x="3448046" y="2448594"/>
              <a:ext cx="5295900" cy="2877402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B93A4D-005F-CA42-BAED-06E5C2055199}"/>
              </a:ext>
            </a:extLst>
          </p:cNvPr>
          <p:cNvSpPr/>
          <p:nvPr/>
        </p:nvSpPr>
        <p:spPr>
          <a:xfrm>
            <a:off x="5894579" y="1454450"/>
            <a:ext cx="56013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◼︎ </a:t>
            </a:r>
            <a:r>
              <a:rPr kumimoji="1" lang="en" altLang="ko-Kore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OTT 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서비스 확장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: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OTT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시장 성장에 더불어 국내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OTT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데이터 분석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</a:p>
          <a:p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 드라마 단위 분석에서 개인화된 분석으로 확장</a:t>
            </a:r>
            <a:endParaRPr lang="ko-Kore-KR" altLang="en-US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0E00530A-62E5-8A4A-A2DA-C1A9B8DD9EF3}"/>
              </a:ext>
            </a:extLst>
          </p:cNvPr>
          <p:cNvSpPr/>
          <p:nvPr/>
        </p:nvSpPr>
        <p:spPr>
          <a:xfrm>
            <a:off x="6254579" y="4165654"/>
            <a:ext cx="4320000" cy="524508"/>
          </a:xfrm>
          <a:prstGeom prst="roundRect">
            <a:avLst/>
          </a:prstGeom>
          <a:solidFill>
            <a:srgbClr val="838C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ore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세그먼트</a:t>
            </a:r>
            <a:r>
              <a:rPr kumimoji="1"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별 드라마 선호 요인분석</a:t>
            </a:r>
            <a:endParaRPr kumimoji="1" lang="en-US" altLang="ko-KR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F5C0D800-B305-C046-A850-9303B8EF891B}"/>
              </a:ext>
            </a:extLst>
          </p:cNvPr>
          <p:cNvSpPr/>
          <p:nvPr/>
        </p:nvSpPr>
        <p:spPr>
          <a:xfrm>
            <a:off x="5894579" y="4879042"/>
            <a:ext cx="5040000" cy="524508"/>
          </a:xfrm>
          <a:prstGeom prst="roundRect">
            <a:avLst/>
          </a:prstGeom>
          <a:solidFill>
            <a:srgbClr val="BFB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개인별 선호</a:t>
            </a:r>
            <a:r>
              <a:rPr kumimoji="1" lang="en-US" altLang="ko-KR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 추천 시스템 구축</a:t>
            </a:r>
            <a:endParaRPr kumimoji="1" lang="ko-Kore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39" name="직사각형 32">
            <a:extLst>
              <a:ext uri="{FF2B5EF4-FFF2-40B4-BE49-F238E27FC236}">
                <a16:creationId xmlns:a16="http://schemas.microsoft.com/office/drawing/2014/main" id="{A5D796B5-6144-104B-AC06-455ADDB2FBDE}"/>
              </a:ext>
            </a:extLst>
          </p:cNvPr>
          <p:cNvSpPr/>
          <p:nvPr/>
        </p:nvSpPr>
        <p:spPr>
          <a:xfrm>
            <a:off x="693703" y="584278"/>
            <a:ext cx="402649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Scalability</a:t>
            </a:r>
          </a:p>
        </p:txBody>
      </p: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A2455A09-2426-AC4B-B8C5-A3067951488A}"/>
              </a:ext>
            </a:extLst>
          </p:cNvPr>
          <p:cNvCxnSpPr>
            <a:cxnSpLocks/>
          </p:cNvCxnSpPr>
          <p:nvPr/>
        </p:nvCxnSpPr>
        <p:spPr>
          <a:xfrm>
            <a:off x="655094" y="482851"/>
            <a:ext cx="0" cy="60016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>
            <a:extLst>
              <a:ext uri="{FF2B5EF4-FFF2-40B4-BE49-F238E27FC236}">
                <a16:creationId xmlns:a16="http://schemas.microsoft.com/office/drawing/2014/main" id="{97624AE6-EF8A-074A-B189-F9F94A36D72A}"/>
              </a:ext>
            </a:extLst>
          </p:cNvPr>
          <p:cNvSpPr/>
          <p:nvPr/>
        </p:nvSpPr>
        <p:spPr>
          <a:xfrm>
            <a:off x="6614579" y="3451174"/>
            <a:ext cx="3600000" cy="525600"/>
          </a:xfrm>
          <a:prstGeom prst="roundRect">
            <a:avLst/>
          </a:prstGeom>
          <a:solidFill>
            <a:srgbClr val="9FA1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dirty="0">
                <a:latin typeface="IBM Plex Sans KR" panose="020B0503050203000203" pitchFamily="34" charset="-127"/>
                <a:ea typeface="IBM Plex Sans KR" panose="020B0503050203000203" pitchFamily="34" charset="-127"/>
              </a:rPr>
              <a:t>시청률 및 요인 정확도 향상</a:t>
            </a:r>
            <a:endParaRPr kumimoji="1" lang="ko-Kore-KR" altLang="en-US" dirty="0"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FBD26F-25FC-AF42-93F2-4F6BC15743D7}"/>
              </a:ext>
            </a:extLst>
          </p:cNvPr>
          <p:cNvGrpSpPr/>
          <p:nvPr/>
        </p:nvGrpSpPr>
        <p:grpSpPr>
          <a:xfrm>
            <a:off x="919050" y="4324184"/>
            <a:ext cx="4531654" cy="1786329"/>
            <a:chOff x="1365708" y="4443529"/>
            <a:chExt cx="4730292" cy="1864630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60DEEDD4-5661-8A44-AEE2-FE2902E3EFAE}"/>
                </a:ext>
              </a:extLst>
            </p:cNvPr>
            <p:cNvGrpSpPr/>
            <p:nvPr/>
          </p:nvGrpSpPr>
          <p:grpSpPr>
            <a:xfrm>
              <a:off x="1900774" y="4553727"/>
              <a:ext cx="3054614" cy="1457566"/>
              <a:chOff x="1099875" y="1736695"/>
              <a:chExt cx="3757114" cy="1792777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457532E-6014-A24A-89CD-4912B5EB5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9875" y="1736695"/>
                <a:ext cx="1983160" cy="1792777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9F8CDCF7-8ABC-2A4F-B213-B13C723A1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07078" y="1736695"/>
                <a:ext cx="1749911" cy="908909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8C124842-0169-A54B-AC39-F3C5E2499F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7078" y="2684491"/>
                <a:ext cx="1749911" cy="840811"/>
              </a:xfrm>
              <a:prstGeom prst="rect">
                <a:avLst/>
              </a:prstGeom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8B14C85-9949-F147-9786-260D74E608ED}"/>
                </a:ext>
              </a:extLst>
            </p:cNvPr>
            <p:cNvSpPr/>
            <p:nvPr/>
          </p:nvSpPr>
          <p:spPr>
            <a:xfrm>
              <a:off x="1365708" y="4443529"/>
              <a:ext cx="4730292" cy="186463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D558B64C-074C-9049-8B06-936FD34C1B8B}"/>
              </a:ext>
            </a:extLst>
          </p:cNvPr>
          <p:cNvCxnSpPr>
            <a:cxnSpLocks/>
          </p:cNvCxnSpPr>
          <p:nvPr/>
        </p:nvCxnSpPr>
        <p:spPr>
          <a:xfrm>
            <a:off x="5610724" y="1166802"/>
            <a:ext cx="0" cy="494371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70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07FA50-1A37-994A-90E4-17BE06F35C6A}"/>
              </a:ext>
            </a:extLst>
          </p:cNvPr>
          <p:cNvSpPr txBox="1"/>
          <p:nvPr/>
        </p:nvSpPr>
        <p:spPr>
          <a:xfrm>
            <a:off x="980723" y="1174536"/>
            <a:ext cx="3464458" cy="450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R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1</a:t>
            </a:r>
            <a:r>
              <a:rPr kumimoji="1" lang="ko-KR" altLang="en-US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 </a:t>
            </a:r>
            <a:endParaRPr kumimoji="1" lang="en-US" altLang="ko-KR" sz="287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IBM Plex Sans KR" panose="020B0503050203000203" pitchFamily="34" charset="-127"/>
              <a:cs typeface="Baghdad" pitchFamily="2" charset="-78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2BB0AD6-3577-714E-86A4-C694EE6BF4DA}"/>
              </a:ext>
            </a:extLst>
          </p:cNvPr>
          <p:cNvCxnSpPr>
            <a:cxnSpLocks/>
          </p:cNvCxnSpPr>
          <p:nvPr/>
        </p:nvCxnSpPr>
        <p:spPr>
          <a:xfrm>
            <a:off x="6204061" y="4748173"/>
            <a:ext cx="5987939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536B9-519C-4141-A598-1ECEDD32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5" name="직사각형 32">
            <a:extLst>
              <a:ext uri="{FF2B5EF4-FFF2-40B4-BE49-F238E27FC236}">
                <a16:creationId xmlns:a16="http://schemas.microsoft.com/office/drawing/2014/main" id="{BE394773-12A5-1746-803B-5F91E127356A}"/>
              </a:ext>
            </a:extLst>
          </p:cNvPr>
          <p:cNvSpPr/>
          <p:nvPr/>
        </p:nvSpPr>
        <p:spPr>
          <a:xfrm>
            <a:off x="6204062" y="2264201"/>
            <a:ext cx="4026491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Problem</a:t>
            </a:r>
          </a:p>
        </p:txBody>
      </p:sp>
      <p:sp>
        <p:nvSpPr>
          <p:cNvPr id="16" name="직사각형 32">
            <a:extLst>
              <a:ext uri="{FF2B5EF4-FFF2-40B4-BE49-F238E27FC236}">
                <a16:creationId xmlns:a16="http://schemas.microsoft.com/office/drawing/2014/main" id="{F86A5C15-110A-5A4A-8F5B-152F38FE9CF5}"/>
              </a:ext>
            </a:extLst>
          </p:cNvPr>
          <p:cNvSpPr/>
          <p:nvPr/>
        </p:nvSpPr>
        <p:spPr>
          <a:xfrm>
            <a:off x="6204061" y="3822279"/>
            <a:ext cx="6083301" cy="9258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제작비는 시청률을 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보장해 줄 수 있을까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75828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07FA50-1A37-994A-90E4-17BE06F35C6A}"/>
              </a:ext>
            </a:extLst>
          </p:cNvPr>
          <p:cNvSpPr txBox="1"/>
          <p:nvPr/>
        </p:nvSpPr>
        <p:spPr>
          <a:xfrm>
            <a:off x="2743231" y="3013497"/>
            <a:ext cx="67055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ko-KR" altLang="en-US" sz="4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감사합니다 </a:t>
            </a:r>
            <a:endParaRPr kumimoji="1" lang="en-US" altLang="ko-KR" sz="4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IBM Plex Sans KR" panose="020B0503050203000203" pitchFamily="34" charset="-127"/>
              <a:cs typeface="Baghdad" pitchFamily="2" charset="-78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2BB0AD6-3577-714E-86A4-C694EE6BF4DA}"/>
              </a:ext>
            </a:extLst>
          </p:cNvPr>
          <p:cNvCxnSpPr>
            <a:cxnSpLocks/>
          </p:cNvCxnSpPr>
          <p:nvPr/>
        </p:nvCxnSpPr>
        <p:spPr>
          <a:xfrm>
            <a:off x="0" y="3844494"/>
            <a:ext cx="7527235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46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평행 사변형[P] 63">
            <a:extLst>
              <a:ext uri="{FF2B5EF4-FFF2-40B4-BE49-F238E27FC236}">
                <a16:creationId xmlns:a16="http://schemas.microsoft.com/office/drawing/2014/main" id="{F04A61C7-8C69-2F4D-A989-2455EB7910C7}"/>
              </a:ext>
            </a:extLst>
          </p:cNvPr>
          <p:cNvSpPr/>
          <p:nvPr/>
        </p:nvSpPr>
        <p:spPr>
          <a:xfrm>
            <a:off x="8490250" y="2465546"/>
            <a:ext cx="3311947" cy="2490185"/>
          </a:xfrm>
          <a:prstGeom prst="parallelogram">
            <a:avLst>
              <a:gd name="adj" fmla="val 0"/>
            </a:avLst>
          </a:prstGeom>
          <a:blipFill dpi="0" rotWithShape="1">
            <a:blip r:embed="rId3"/>
            <a:srcRect/>
            <a:stretch>
              <a:fillRect l="-13000" r="-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평행 사변형[P] 14">
            <a:extLst>
              <a:ext uri="{FF2B5EF4-FFF2-40B4-BE49-F238E27FC236}">
                <a16:creationId xmlns:a16="http://schemas.microsoft.com/office/drawing/2014/main" id="{354ED978-DF0A-3E4C-9453-8EC577F03EC9}"/>
              </a:ext>
            </a:extLst>
          </p:cNvPr>
          <p:cNvSpPr/>
          <p:nvPr/>
        </p:nvSpPr>
        <p:spPr>
          <a:xfrm>
            <a:off x="4657474" y="2465546"/>
            <a:ext cx="3311947" cy="2490185"/>
          </a:xfrm>
          <a:prstGeom prst="parallelogram">
            <a:avLst>
              <a:gd name="adj" fmla="val 0"/>
            </a:avLst>
          </a:prstGeom>
          <a:blipFill dpi="0" rotWithShape="1">
            <a:blip r:embed="rId4"/>
            <a:srcRect/>
            <a:stretch>
              <a:fillRect l="-3000" r="-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B9AAE1-50B9-FD47-A6EB-667013F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E53594-6C8E-D04A-B53A-A70AAF2E4C4D}"/>
              </a:ext>
            </a:extLst>
          </p:cNvPr>
          <p:cNvSpPr/>
          <p:nvPr/>
        </p:nvSpPr>
        <p:spPr>
          <a:xfrm>
            <a:off x="0" y="0"/>
            <a:ext cx="3311947" cy="6858000"/>
          </a:xfrm>
          <a:prstGeom prst="rect">
            <a:avLst/>
          </a:prstGeom>
          <a:solidFill>
            <a:srgbClr val="D1D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32">
            <a:extLst>
              <a:ext uri="{FF2B5EF4-FFF2-40B4-BE49-F238E27FC236}">
                <a16:creationId xmlns:a16="http://schemas.microsoft.com/office/drawing/2014/main" id="{9D46B0EE-C778-C741-92E7-258FBAC4CB85}"/>
              </a:ext>
            </a:extLst>
          </p:cNvPr>
          <p:cNvSpPr/>
          <p:nvPr/>
        </p:nvSpPr>
        <p:spPr>
          <a:xfrm>
            <a:off x="107266" y="3027608"/>
            <a:ext cx="3465095" cy="80278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제작비는 시청률을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>
              <a:spcAft>
                <a:spcPts val="450"/>
              </a:spcAft>
            </a:pP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보장해줄 수 있을까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31DB56-08C0-FE49-8C70-536C5AC998FA}"/>
              </a:ext>
            </a:extLst>
          </p:cNvPr>
          <p:cNvGrpSpPr/>
          <p:nvPr/>
        </p:nvGrpSpPr>
        <p:grpSpPr>
          <a:xfrm>
            <a:off x="4657474" y="1451739"/>
            <a:ext cx="3464458" cy="907941"/>
            <a:chOff x="4978392" y="768249"/>
            <a:chExt cx="3464458" cy="9079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95A6B2-2FF4-DB48-9B5C-5C55CD4DBEBE}"/>
                </a:ext>
              </a:extLst>
            </p:cNvPr>
            <p:cNvSpPr txBox="1"/>
            <p:nvPr/>
          </p:nvSpPr>
          <p:spPr>
            <a:xfrm>
              <a:off x="4978392" y="768249"/>
              <a:ext cx="3464458" cy="9079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도깨비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>
                <a:spcAft>
                  <a:spcPts val="600"/>
                </a:spcAft>
              </a:pPr>
              <a:r>
                <a:rPr kumimoji="1"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편당 </a:t>
              </a:r>
              <a:r>
                <a:rPr kumimoji="1"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9</a:t>
              </a:r>
              <a:r>
                <a:rPr kumimoji="1"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억원 </a:t>
              </a:r>
              <a:r>
                <a:rPr kumimoji="1"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FCD5A4F7-420D-7046-A170-28D815C915D7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14" y="1570434"/>
              <a:ext cx="763607" cy="0"/>
            </a:xfrm>
            <a:prstGeom prst="line">
              <a:avLst/>
            </a:prstGeom>
            <a:ln w="15875">
              <a:solidFill>
                <a:srgbClr val="019B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1FC66EE-4C91-4840-8181-056258C15C44}"/>
              </a:ext>
            </a:extLst>
          </p:cNvPr>
          <p:cNvGrpSpPr/>
          <p:nvPr/>
        </p:nvGrpSpPr>
        <p:grpSpPr>
          <a:xfrm>
            <a:off x="8450277" y="1451738"/>
            <a:ext cx="3464458" cy="907941"/>
            <a:chOff x="4979028" y="3771602"/>
            <a:chExt cx="3464458" cy="9079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FAC369-0D81-3142-A714-0672496FC40E}"/>
                </a:ext>
              </a:extLst>
            </p:cNvPr>
            <p:cNvSpPr txBox="1"/>
            <p:nvPr/>
          </p:nvSpPr>
          <p:spPr>
            <a:xfrm>
              <a:off x="4979028" y="3771602"/>
              <a:ext cx="3464458" cy="9079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더 킹 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: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영원의 군주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>
                <a:spcAft>
                  <a:spcPts val="600"/>
                </a:spcAft>
              </a:pPr>
              <a:r>
                <a:rPr kumimoji="1"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편당 </a:t>
              </a:r>
              <a:r>
                <a:rPr kumimoji="1"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15</a:t>
              </a:r>
              <a:r>
                <a:rPr kumimoji="1"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억원 </a:t>
              </a:r>
              <a:r>
                <a:rPr kumimoji="1"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893A7C78-0C9F-DA43-9B1C-45192C63B586}"/>
                </a:ext>
              </a:extLst>
            </p:cNvPr>
            <p:cNvCxnSpPr>
              <a:cxnSpLocks/>
            </p:cNvCxnSpPr>
            <p:nvPr/>
          </p:nvCxnSpPr>
          <p:spPr>
            <a:xfrm>
              <a:off x="5894746" y="4589618"/>
              <a:ext cx="918533" cy="0"/>
            </a:xfrm>
            <a:prstGeom prst="line">
              <a:avLst/>
            </a:prstGeom>
            <a:ln w="15875">
              <a:solidFill>
                <a:srgbClr val="019B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582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3A92A2-678B-5F45-9AAB-43280648D928}"/>
              </a:ext>
            </a:extLst>
          </p:cNvPr>
          <p:cNvSpPr/>
          <p:nvPr/>
        </p:nvSpPr>
        <p:spPr>
          <a:xfrm>
            <a:off x="7978673" y="5118270"/>
            <a:ext cx="4716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&gt;</a:t>
            </a:r>
            <a:endParaRPr lang="ko-Kore-KR" altLang="en-US" sz="3600" b="1" dirty="0"/>
          </a:p>
        </p:txBody>
      </p:sp>
      <p:sp>
        <p:nvSpPr>
          <p:cNvPr id="64" name="평행 사변형[P] 63">
            <a:extLst>
              <a:ext uri="{FF2B5EF4-FFF2-40B4-BE49-F238E27FC236}">
                <a16:creationId xmlns:a16="http://schemas.microsoft.com/office/drawing/2014/main" id="{F04A61C7-8C69-2F4D-A989-2455EB7910C7}"/>
              </a:ext>
            </a:extLst>
          </p:cNvPr>
          <p:cNvSpPr/>
          <p:nvPr/>
        </p:nvSpPr>
        <p:spPr>
          <a:xfrm>
            <a:off x="8490250" y="2465546"/>
            <a:ext cx="3311947" cy="2490185"/>
          </a:xfrm>
          <a:prstGeom prst="parallelogram">
            <a:avLst>
              <a:gd name="adj" fmla="val 0"/>
            </a:avLst>
          </a:prstGeom>
          <a:blipFill dpi="0" rotWithShape="1">
            <a:blip r:embed="rId3"/>
            <a:srcRect/>
            <a:stretch>
              <a:fillRect l="-13000" r="-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33A05-B85D-9749-9917-20FAF494421B}"/>
              </a:ext>
            </a:extLst>
          </p:cNvPr>
          <p:cNvSpPr txBox="1"/>
          <p:nvPr/>
        </p:nvSpPr>
        <p:spPr>
          <a:xfrm>
            <a:off x="9672374" y="5149049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7.7%</a:t>
            </a:r>
            <a:endParaRPr kumimoji="1" lang="ko-Kore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187F32-E47F-724F-B808-99C1FE9DBEE3}"/>
              </a:ext>
            </a:extLst>
          </p:cNvPr>
          <p:cNvSpPr txBox="1"/>
          <p:nvPr/>
        </p:nvSpPr>
        <p:spPr>
          <a:xfrm>
            <a:off x="5660978" y="5149049"/>
            <a:ext cx="1457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13.6%</a:t>
            </a:r>
            <a:endParaRPr kumimoji="1" lang="ko-Kore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1A8736-8B06-5344-869B-6C161D11074B}"/>
              </a:ext>
            </a:extLst>
          </p:cNvPr>
          <p:cNvSpPr txBox="1"/>
          <p:nvPr/>
        </p:nvSpPr>
        <p:spPr>
          <a:xfrm>
            <a:off x="9512789" y="6382921"/>
            <a:ext cx="2289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* </a:t>
            </a:r>
            <a:r>
              <a:rPr kumimoji="1" lang="en-US" altLang="ko-KR" sz="16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TNms</a:t>
            </a:r>
            <a:r>
              <a:rPr kumimoji="1"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기준 평균 시청률</a:t>
            </a:r>
            <a:endParaRPr kumimoji="1" lang="ko-Kore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5" name="평행 사변형[P] 14">
            <a:extLst>
              <a:ext uri="{FF2B5EF4-FFF2-40B4-BE49-F238E27FC236}">
                <a16:creationId xmlns:a16="http://schemas.microsoft.com/office/drawing/2014/main" id="{354ED978-DF0A-3E4C-9453-8EC577F03EC9}"/>
              </a:ext>
            </a:extLst>
          </p:cNvPr>
          <p:cNvSpPr/>
          <p:nvPr/>
        </p:nvSpPr>
        <p:spPr>
          <a:xfrm>
            <a:off x="4657474" y="2465546"/>
            <a:ext cx="3311947" cy="2490185"/>
          </a:xfrm>
          <a:prstGeom prst="parallelogram">
            <a:avLst>
              <a:gd name="adj" fmla="val 0"/>
            </a:avLst>
          </a:prstGeom>
          <a:blipFill dpi="0" rotWithShape="1">
            <a:blip r:embed="rId4"/>
            <a:srcRect/>
            <a:stretch>
              <a:fillRect l="-3000" r="-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B9AAE1-50B9-FD47-A6EB-667013FA8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631DB56-08C0-FE49-8C70-536C5AC998FA}"/>
              </a:ext>
            </a:extLst>
          </p:cNvPr>
          <p:cNvGrpSpPr/>
          <p:nvPr/>
        </p:nvGrpSpPr>
        <p:grpSpPr>
          <a:xfrm>
            <a:off x="4657474" y="1451739"/>
            <a:ext cx="3464458" cy="907941"/>
            <a:chOff x="4978392" y="768249"/>
            <a:chExt cx="3464458" cy="90794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95A6B2-2FF4-DB48-9B5C-5C55CD4DBEBE}"/>
                </a:ext>
              </a:extLst>
            </p:cNvPr>
            <p:cNvSpPr txBox="1"/>
            <p:nvPr/>
          </p:nvSpPr>
          <p:spPr>
            <a:xfrm>
              <a:off x="4978392" y="768249"/>
              <a:ext cx="3464458" cy="9079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도깨비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>
                <a:spcAft>
                  <a:spcPts val="600"/>
                </a:spcAft>
              </a:pPr>
              <a:r>
                <a:rPr kumimoji="1"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편당 </a:t>
              </a:r>
              <a:r>
                <a:rPr kumimoji="1"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9</a:t>
              </a:r>
              <a:r>
                <a:rPr kumimoji="1"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억원 </a:t>
              </a:r>
              <a:r>
                <a:rPr kumimoji="1"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</a:p>
          </p:txBody>
        </p:sp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FCD5A4F7-420D-7046-A170-28D815C915D7}"/>
                </a:ext>
              </a:extLst>
            </p:cNvPr>
            <p:cNvCxnSpPr>
              <a:cxnSpLocks/>
            </p:cNvCxnSpPr>
            <p:nvPr/>
          </p:nvCxnSpPr>
          <p:spPr>
            <a:xfrm>
              <a:off x="5882714" y="1570434"/>
              <a:ext cx="763607" cy="0"/>
            </a:xfrm>
            <a:prstGeom prst="line">
              <a:avLst/>
            </a:prstGeom>
            <a:ln w="15875">
              <a:solidFill>
                <a:srgbClr val="019B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1FC66EE-4C91-4840-8181-056258C15C44}"/>
              </a:ext>
            </a:extLst>
          </p:cNvPr>
          <p:cNvGrpSpPr/>
          <p:nvPr/>
        </p:nvGrpSpPr>
        <p:grpSpPr>
          <a:xfrm>
            <a:off x="8450277" y="1451738"/>
            <a:ext cx="3464458" cy="907941"/>
            <a:chOff x="4979028" y="3771602"/>
            <a:chExt cx="3464458" cy="9079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FAC369-0D81-3142-A714-0672496FC40E}"/>
                </a:ext>
              </a:extLst>
            </p:cNvPr>
            <p:cNvSpPr txBox="1"/>
            <p:nvPr/>
          </p:nvSpPr>
          <p:spPr>
            <a:xfrm>
              <a:off x="4979028" y="3771602"/>
              <a:ext cx="3464458" cy="9079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더 킹 </a:t>
              </a:r>
              <a:r>
                <a:rPr kumimoji="1"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:</a:t>
              </a:r>
              <a:r>
                <a:rPr kumimoji="1"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영원의 군주</a:t>
              </a:r>
              <a:endPara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>
                <a:spcAft>
                  <a:spcPts val="600"/>
                </a:spcAft>
              </a:pPr>
              <a:r>
                <a:rPr kumimoji="1"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편당 </a:t>
              </a:r>
              <a:r>
                <a:rPr kumimoji="1"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15</a:t>
              </a:r>
              <a:r>
                <a:rPr kumimoji="1" lang="ko-KR" altLang="en-US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억원 </a:t>
              </a:r>
              <a:r>
                <a:rPr kumimoji="1" lang="en-US" altLang="ko-KR" sz="28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 </a:t>
              </a:r>
            </a:p>
          </p:txBody>
        </p: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893A7C78-0C9F-DA43-9B1C-45192C63B586}"/>
                </a:ext>
              </a:extLst>
            </p:cNvPr>
            <p:cNvCxnSpPr>
              <a:cxnSpLocks/>
            </p:cNvCxnSpPr>
            <p:nvPr/>
          </p:nvCxnSpPr>
          <p:spPr>
            <a:xfrm>
              <a:off x="5894746" y="4589618"/>
              <a:ext cx="918533" cy="0"/>
            </a:xfrm>
            <a:prstGeom prst="line">
              <a:avLst/>
            </a:prstGeom>
            <a:ln w="15875">
              <a:solidFill>
                <a:srgbClr val="019BE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219FD7-0F01-E342-8761-0BFD7D28AAAF}"/>
              </a:ext>
            </a:extLst>
          </p:cNvPr>
          <p:cNvSpPr/>
          <p:nvPr/>
        </p:nvSpPr>
        <p:spPr>
          <a:xfrm>
            <a:off x="0" y="0"/>
            <a:ext cx="3311947" cy="6858000"/>
          </a:xfrm>
          <a:prstGeom prst="rect">
            <a:avLst/>
          </a:prstGeom>
          <a:solidFill>
            <a:srgbClr val="D1D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직사각형 32">
            <a:extLst>
              <a:ext uri="{FF2B5EF4-FFF2-40B4-BE49-F238E27FC236}">
                <a16:creationId xmlns:a16="http://schemas.microsoft.com/office/drawing/2014/main" id="{002FBD63-EBD4-094A-A6F3-F77D7C5E85F4}"/>
              </a:ext>
            </a:extLst>
          </p:cNvPr>
          <p:cNvSpPr/>
          <p:nvPr/>
        </p:nvSpPr>
        <p:spPr>
          <a:xfrm>
            <a:off x="107266" y="3027608"/>
            <a:ext cx="3465095" cy="80278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제작비는 시청률을</a:t>
            </a:r>
            <a:endParaRPr kumimoji="1"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>
              <a:spcAft>
                <a:spcPts val="450"/>
              </a:spcAft>
            </a:pP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보장해줄 수 있을까</a:t>
            </a: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539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B07FA50-1A37-994A-90E4-17BE06F35C6A}"/>
              </a:ext>
            </a:extLst>
          </p:cNvPr>
          <p:cNvSpPr txBox="1"/>
          <p:nvPr/>
        </p:nvSpPr>
        <p:spPr>
          <a:xfrm>
            <a:off x="980723" y="1174536"/>
            <a:ext cx="3464458" cy="450892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kumimoji="1" lang="en-US" altLang="ko-KR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2</a:t>
            </a:r>
            <a:r>
              <a:rPr kumimoji="1" lang="ko-KR" altLang="en-US" sz="28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IBM Plex Sans KR" panose="020B0503050203000203" pitchFamily="34" charset="-127"/>
                <a:cs typeface="Baghdad" pitchFamily="2" charset="-78"/>
              </a:rPr>
              <a:t> </a:t>
            </a:r>
            <a:endParaRPr kumimoji="1" lang="en-US" altLang="ko-KR" sz="287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IBM Plex Sans KR" panose="020B0503050203000203" pitchFamily="34" charset="-127"/>
              <a:cs typeface="Baghdad" pitchFamily="2" charset="-7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E09A11E-C8E3-3F4A-89C3-DF75D0B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38D875E-B1BC-5342-83BC-C07C2717AF1D}"/>
              </a:ext>
            </a:extLst>
          </p:cNvPr>
          <p:cNvCxnSpPr>
            <a:cxnSpLocks/>
          </p:cNvCxnSpPr>
          <p:nvPr/>
        </p:nvCxnSpPr>
        <p:spPr>
          <a:xfrm>
            <a:off x="6204061" y="4748173"/>
            <a:ext cx="5987939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32">
            <a:extLst>
              <a:ext uri="{FF2B5EF4-FFF2-40B4-BE49-F238E27FC236}">
                <a16:creationId xmlns:a16="http://schemas.microsoft.com/office/drawing/2014/main" id="{3925032C-A2B0-EC42-9AF8-5A41C37C8297}"/>
              </a:ext>
            </a:extLst>
          </p:cNvPr>
          <p:cNvSpPr/>
          <p:nvPr/>
        </p:nvSpPr>
        <p:spPr>
          <a:xfrm>
            <a:off x="6204061" y="2264201"/>
            <a:ext cx="4026491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Solution</a:t>
            </a:r>
          </a:p>
        </p:txBody>
      </p:sp>
      <p:sp>
        <p:nvSpPr>
          <p:cNvPr id="14" name="직사각형 32">
            <a:extLst>
              <a:ext uri="{FF2B5EF4-FFF2-40B4-BE49-F238E27FC236}">
                <a16:creationId xmlns:a16="http://schemas.microsoft.com/office/drawing/2014/main" id="{5717A137-9E59-214F-8FD9-3A628D2C206F}"/>
              </a:ext>
            </a:extLst>
          </p:cNvPr>
          <p:cNvSpPr/>
          <p:nvPr/>
        </p:nvSpPr>
        <p:spPr>
          <a:xfrm>
            <a:off x="6204061" y="3822279"/>
            <a:ext cx="5007216" cy="9258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드라마 시청률에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영향을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미치는 진짜 요인은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937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1175649B-69A2-4046-9AA6-E7A890E1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6B83FF6-E5EC-4F4B-AFA3-AE7EAEDF7C33}"/>
              </a:ext>
            </a:extLst>
          </p:cNvPr>
          <p:cNvSpPr/>
          <p:nvPr/>
        </p:nvSpPr>
        <p:spPr>
          <a:xfrm>
            <a:off x="112798" y="1892509"/>
            <a:ext cx="5962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성공한 드라마의 특징은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kumimoji="1" lang="ko-Kore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B176EC8D-851D-E64F-90BC-B7C294D25D49}"/>
              </a:ext>
            </a:extLst>
          </p:cNvPr>
          <p:cNvCxnSpPr>
            <a:cxnSpLocks/>
          </p:cNvCxnSpPr>
          <p:nvPr/>
        </p:nvCxnSpPr>
        <p:spPr>
          <a:xfrm>
            <a:off x="0" y="2453882"/>
            <a:ext cx="3286539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8BF435-1AA7-2548-912D-1DEB0CA48C82}"/>
              </a:ext>
            </a:extLst>
          </p:cNvPr>
          <p:cNvGrpSpPr/>
          <p:nvPr/>
        </p:nvGrpSpPr>
        <p:grpSpPr>
          <a:xfrm>
            <a:off x="5385420" y="721093"/>
            <a:ext cx="5872221" cy="5415814"/>
            <a:chOff x="4558138" y="445885"/>
            <a:chExt cx="6408558" cy="591046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D1B02A1-A85C-9344-9FC0-050E3BB730C7}"/>
                </a:ext>
              </a:extLst>
            </p:cNvPr>
            <p:cNvSpPr/>
            <p:nvPr/>
          </p:nvSpPr>
          <p:spPr>
            <a:xfrm>
              <a:off x="6292781" y="3787122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450"/>
                </a:spcAft>
              </a:pPr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장르</a:t>
              </a:r>
              <a:endParaRPr kumimoji="1" lang="ko-Kore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15E8CF8-4CFF-534D-9B7C-46A330DEDD20}"/>
                </a:ext>
              </a:extLst>
            </p:cNvPr>
            <p:cNvSpPr/>
            <p:nvPr/>
          </p:nvSpPr>
          <p:spPr>
            <a:xfrm>
              <a:off x="4558138" y="2978144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450"/>
                </a:spcAft>
              </a:pPr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배우 </a:t>
              </a:r>
              <a:endPara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>
                <a:spcAft>
                  <a:spcPts val="450"/>
                </a:spcAft>
              </a:pPr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화제성</a:t>
              </a:r>
              <a:endPara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88C4B0F-0D90-9947-B698-074DAC50CF16}"/>
                </a:ext>
              </a:extLst>
            </p:cNvPr>
            <p:cNvSpPr/>
            <p:nvPr/>
          </p:nvSpPr>
          <p:spPr>
            <a:xfrm>
              <a:off x="8790478" y="2655249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시나리오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3394A38-5210-CE48-AA7A-173AF719888A}"/>
                </a:ext>
              </a:extLst>
            </p:cNvPr>
            <p:cNvSpPr/>
            <p:nvPr/>
          </p:nvSpPr>
          <p:spPr>
            <a:xfrm>
              <a:off x="5450675" y="1395870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제작진</a:t>
              </a: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267B5A2-2D2E-D844-95A5-03A9E172A02D}"/>
                </a:ext>
              </a:extLst>
            </p:cNvPr>
            <p:cNvSpPr/>
            <p:nvPr/>
          </p:nvSpPr>
          <p:spPr>
            <a:xfrm>
              <a:off x="7780433" y="4180132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450"/>
                </a:spcAft>
              </a:pPr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배우 </a:t>
              </a:r>
              <a:endPara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>
                <a:spcAft>
                  <a:spcPts val="450"/>
                </a:spcAft>
              </a:pPr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흥행도</a:t>
              </a:r>
              <a:endPara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47AA5B7-BA67-F841-8D49-737ACEAD39EF}"/>
                </a:ext>
              </a:extLst>
            </p:cNvPr>
            <p:cNvSpPr/>
            <p:nvPr/>
          </p:nvSpPr>
          <p:spPr>
            <a:xfrm>
              <a:off x="6912875" y="2295300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방영시간</a:t>
              </a:r>
              <a:endPara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AA278EF-0084-114D-9527-3D6A469F8362}"/>
                </a:ext>
              </a:extLst>
            </p:cNvPr>
            <p:cNvSpPr/>
            <p:nvPr/>
          </p:nvSpPr>
          <p:spPr>
            <a:xfrm>
              <a:off x="8364680" y="1036133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배우간</a:t>
              </a:r>
              <a:endParaRPr kumimoji="1" lang="en-US" altLang="ko-Kore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케미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B102D00-D0D1-1B4C-A651-BEC52AF67244}"/>
                </a:ext>
              </a:extLst>
            </p:cNvPr>
            <p:cNvSpPr/>
            <p:nvPr/>
          </p:nvSpPr>
          <p:spPr>
            <a:xfrm>
              <a:off x="6902481" y="445885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채널</a:t>
              </a:r>
            </a:p>
          </p:txBody>
        </p:sp>
      </p:grpSp>
      <p:sp>
        <p:nvSpPr>
          <p:cNvPr id="17" name="직사각형 32">
            <a:extLst>
              <a:ext uri="{FF2B5EF4-FFF2-40B4-BE49-F238E27FC236}">
                <a16:creationId xmlns:a16="http://schemas.microsoft.com/office/drawing/2014/main" id="{317A7AE7-76B0-E946-8CC2-49FC4E69C7CE}"/>
              </a:ext>
            </a:extLst>
          </p:cNvPr>
          <p:cNvSpPr/>
          <p:nvPr/>
        </p:nvSpPr>
        <p:spPr>
          <a:xfrm>
            <a:off x="286047" y="3141368"/>
            <a:ext cx="4312762" cy="6181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최근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년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드라마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494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편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</a:p>
          <a:p>
            <a:pPr>
              <a:spcAft>
                <a:spcPts val="450"/>
              </a:spcAft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시청률 상위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하위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20%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(198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편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비교분석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449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1175649B-69A2-4046-9AA6-E7A890E1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6B83FF6-E5EC-4F4B-AFA3-AE7EAEDF7C33}"/>
              </a:ext>
            </a:extLst>
          </p:cNvPr>
          <p:cNvSpPr/>
          <p:nvPr/>
        </p:nvSpPr>
        <p:spPr>
          <a:xfrm>
            <a:off x="112798" y="1892509"/>
            <a:ext cx="59629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성공한 드라마의 특징은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?</a:t>
            </a:r>
            <a:endParaRPr kumimoji="1" lang="ko-Kore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B176EC8D-851D-E64F-90BC-B7C294D25D49}"/>
              </a:ext>
            </a:extLst>
          </p:cNvPr>
          <p:cNvCxnSpPr>
            <a:cxnSpLocks/>
          </p:cNvCxnSpPr>
          <p:nvPr/>
        </p:nvCxnSpPr>
        <p:spPr>
          <a:xfrm>
            <a:off x="0" y="2453882"/>
            <a:ext cx="3286539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0A8BF435-1AA7-2548-912D-1DEB0CA48C82}"/>
              </a:ext>
            </a:extLst>
          </p:cNvPr>
          <p:cNvGrpSpPr/>
          <p:nvPr/>
        </p:nvGrpSpPr>
        <p:grpSpPr>
          <a:xfrm>
            <a:off x="5385420" y="721093"/>
            <a:ext cx="5872221" cy="5415814"/>
            <a:chOff x="4558138" y="445885"/>
            <a:chExt cx="6408558" cy="5910465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D1B02A1-A85C-9344-9FC0-050E3BB730C7}"/>
                </a:ext>
              </a:extLst>
            </p:cNvPr>
            <p:cNvSpPr/>
            <p:nvPr/>
          </p:nvSpPr>
          <p:spPr>
            <a:xfrm>
              <a:off x="6292781" y="3787122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450"/>
                </a:spcAft>
              </a:pPr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장르</a:t>
              </a:r>
              <a:endParaRPr kumimoji="1" lang="ko-Kore-KR" altLang="en-US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15E8CF8-4CFF-534D-9B7C-46A330DEDD20}"/>
                </a:ext>
              </a:extLst>
            </p:cNvPr>
            <p:cNvSpPr/>
            <p:nvPr/>
          </p:nvSpPr>
          <p:spPr>
            <a:xfrm>
              <a:off x="4558138" y="2978144"/>
              <a:ext cx="2176218" cy="217621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450"/>
                </a:spcAft>
              </a:pPr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2F0EC"/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배우 </a:t>
              </a:r>
              <a:endPara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F0E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>
                <a:spcAft>
                  <a:spcPts val="450"/>
                </a:spcAft>
              </a:pPr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2F0EC"/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화제성</a:t>
              </a:r>
              <a:endPara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F0E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88C4B0F-0D90-9947-B698-074DAC50CF16}"/>
                </a:ext>
              </a:extLst>
            </p:cNvPr>
            <p:cNvSpPr/>
            <p:nvPr/>
          </p:nvSpPr>
          <p:spPr>
            <a:xfrm>
              <a:off x="8790478" y="2655249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시나리오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3394A38-5210-CE48-AA7A-173AF719888A}"/>
                </a:ext>
              </a:extLst>
            </p:cNvPr>
            <p:cNvSpPr/>
            <p:nvPr/>
          </p:nvSpPr>
          <p:spPr>
            <a:xfrm>
              <a:off x="5450675" y="1395870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제작진</a:t>
              </a: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4267B5A2-2D2E-D844-95A5-03A9E172A02D}"/>
                </a:ext>
              </a:extLst>
            </p:cNvPr>
            <p:cNvSpPr/>
            <p:nvPr/>
          </p:nvSpPr>
          <p:spPr>
            <a:xfrm>
              <a:off x="7780433" y="4180132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450"/>
                </a:spcAft>
              </a:pPr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배우 </a:t>
              </a:r>
              <a:endPara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>
                <a:spcAft>
                  <a:spcPts val="450"/>
                </a:spcAft>
              </a:pPr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흥행도</a:t>
              </a:r>
              <a:endPara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47AA5B7-BA67-F841-8D49-737ACEAD39EF}"/>
                </a:ext>
              </a:extLst>
            </p:cNvPr>
            <p:cNvSpPr/>
            <p:nvPr/>
          </p:nvSpPr>
          <p:spPr>
            <a:xfrm>
              <a:off x="6912875" y="2295300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방영시간</a:t>
              </a:r>
              <a:endParaRPr kumimoji="1" lang="en-US" altLang="ko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FAA278EF-0084-114D-9527-3D6A469F8362}"/>
                </a:ext>
              </a:extLst>
            </p:cNvPr>
            <p:cNvSpPr/>
            <p:nvPr/>
          </p:nvSpPr>
          <p:spPr>
            <a:xfrm>
              <a:off x="8364680" y="1036133"/>
              <a:ext cx="2176218" cy="217621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2F0EC"/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배우간</a:t>
              </a:r>
              <a:endParaRPr kumimoji="1" lang="en-US" altLang="ko-Kore-KR" sz="2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2F0EC"/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endParaRPr>
            </a:p>
            <a:p>
              <a:pPr algn="ctr"/>
              <a:r>
                <a: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2F0EC"/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케미</a:t>
              </a: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B102D00-D0D1-1B4C-A651-BEC52AF67244}"/>
                </a:ext>
              </a:extLst>
            </p:cNvPr>
            <p:cNvSpPr/>
            <p:nvPr/>
          </p:nvSpPr>
          <p:spPr>
            <a:xfrm>
              <a:off x="6902481" y="445885"/>
              <a:ext cx="2176218" cy="2176218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177800" dist="165100" dir="2580000" sx="103000" sy="103000" algn="ctr" rotWithShape="0">
                <a:srgbClr val="000000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IBM Plex Sans KR" panose="020B0503050203000203" pitchFamily="34" charset="-127"/>
                  <a:ea typeface="IBM Plex Sans KR" panose="020B0503050203000203" pitchFamily="34" charset="-127"/>
                </a:rPr>
                <a:t>채널</a:t>
              </a:r>
            </a:p>
          </p:txBody>
        </p:sp>
      </p:grpSp>
      <p:sp>
        <p:nvSpPr>
          <p:cNvPr id="17" name="직사각형 32">
            <a:extLst>
              <a:ext uri="{FF2B5EF4-FFF2-40B4-BE49-F238E27FC236}">
                <a16:creationId xmlns:a16="http://schemas.microsoft.com/office/drawing/2014/main" id="{317A7AE7-76B0-E946-8CC2-49FC4E69C7CE}"/>
              </a:ext>
            </a:extLst>
          </p:cNvPr>
          <p:cNvSpPr/>
          <p:nvPr/>
        </p:nvSpPr>
        <p:spPr>
          <a:xfrm>
            <a:off x="286047" y="3141368"/>
            <a:ext cx="4312762" cy="6181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최근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5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년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드라마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494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편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</a:p>
          <a:p>
            <a:pPr>
              <a:spcAft>
                <a:spcPts val="450"/>
              </a:spcAft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시청률 상위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&amp;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하위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20%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(198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편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)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비교분석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168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5112215A-3F15-6E4A-8594-83A9730FA5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96" b="97877" l="9938" r="96584">
                        <a14:foregroundMark x1="39752" y1="97240" x2="43634" y2="76008"/>
                        <a14:foregroundMark x1="43634" y1="76008" x2="47516" y2="67304"/>
                        <a14:foregroundMark x1="47516" y1="67304" x2="61646" y2="57113"/>
                        <a14:foregroundMark x1="61646" y1="57113" x2="66615" y2="50955"/>
                        <a14:foregroundMark x1="66615" y1="50955" x2="67857" y2="38641"/>
                        <a14:foregroundMark x1="67857" y1="38641" x2="65994" y2="27813"/>
                        <a14:foregroundMark x1="65994" y1="27813" x2="61491" y2="18047"/>
                        <a14:foregroundMark x1="61491" y1="18047" x2="62422" y2="8705"/>
                        <a14:foregroundMark x1="62422" y1="8705" x2="69099" y2="8068"/>
                        <a14:foregroundMark x1="69099" y1="8068" x2="75466" y2="13376"/>
                        <a14:foregroundMark x1="75466" y1="13376" x2="78261" y2="28450"/>
                        <a14:foregroundMark x1="78261" y1="28450" x2="76242" y2="38429"/>
                        <a14:foregroundMark x1="76242" y1="38429" x2="80124" y2="46709"/>
                        <a14:foregroundMark x1="80124" y1="46709" x2="85559" y2="52229"/>
                        <a14:foregroundMark x1="85559" y1="52229" x2="88043" y2="61996"/>
                        <a14:foregroundMark x1="88043" y1="61996" x2="96118" y2="80467"/>
                        <a14:foregroundMark x1="96118" y1="80467" x2="94565" y2="92144"/>
                        <a14:foregroundMark x1="94565" y1="92144" x2="44410" y2="98301"/>
                        <a14:foregroundMark x1="44410" y1="98301" x2="40839" y2="95754"/>
                        <a14:foregroundMark x1="90528" y1="57325" x2="94720" y2="64756"/>
                        <a14:foregroundMark x1="94720" y1="64756" x2="97050" y2="74947"/>
                        <a14:foregroundMark x1="97050" y1="74947" x2="97205" y2="84926"/>
                        <a14:foregroundMark x1="97205" y1="84926" x2="95342" y2="94692"/>
                        <a14:foregroundMark x1="95342" y1="94692" x2="93944" y2="84076"/>
                        <a14:foregroundMark x1="93944" y1="84076" x2="96739" y2="65180"/>
                        <a14:foregroundMark x1="96739" y1="65180" x2="96429" y2="64331"/>
                        <a14:foregroundMark x1="66149" y1="5096" x2="70807" y2="5308"/>
                        <a14:foregroundMark x1="76708" y1="9130" x2="76708" y2="9130"/>
                        <a14:foregroundMark x1="77019" y1="8068" x2="77019" y2="8068"/>
                        <a14:foregroundMark x1="75932" y1="6157" x2="75932" y2="6157"/>
                        <a14:foregroundMark x1="78106" y1="8280" x2="78106" y2="8280"/>
                        <a14:foregroundMark x1="78571" y1="8280" x2="78571" y2="8280"/>
                        <a14:foregroundMark x1="78416" y1="8280" x2="78416" y2="8280"/>
                      </a14:backgroundRemoval>
                    </a14:imgEffect>
                  </a14:imgLayer>
                </a14:imgProps>
              </a:ext>
            </a:extLst>
          </a:blip>
          <a:srcRect b="3230"/>
          <a:stretch/>
        </p:blipFill>
        <p:spPr>
          <a:xfrm flipH="1">
            <a:off x="4540054" y="2883335"/>
            <a:ext cx="5627948" cy="397466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7360732-81EB-8142-9B19-FB771D547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48" b="97176" l="9961" r="95117">
                        <a14:foregroundMark x1="69727" y1="10963" x2="58203" y2="2990"/>
                        <a14:foregroundMark x1="58203" y1="2990" x2="45313" y2="9635"/>
                        <a14:foregroundMark x1="45313" y1="9635" x2="46289" y2="34718"/>
                        <a14:foregroundMark x1="46289" y1="34718" x2="35938" y2="44352"/>
                        <a14:foregroundMark x1="35938" y1="44352" x2="22461" y2="50166"/>
                        <a14:foregroundMark x1="22461" y1="50166" x2="19922" y2="75914"/>
                        <a14:foregroundMark x1="19922" y1="75914" x2="36133" y2="83721"/>
                        <a14:foregroundMark x1="36133" y1="83721" x2="68750" y2="70266"/>
                        <a14:foregroundMark x1="68750" y1="70266" x2="72852" y2="56146"/>
                        <a14:foregroundMark x1="72852" y1="56146" x2="66797" y2="12292"/>
                        <a14:foregroundMark x1="89648" y1="58472" x2="82227" y2="96346"/>
                        <a14:foregroundMark x1="82227" y1="96346" x2="67383" y2="95847"/>
                        <a14:foregroundMark x1="67383" y1="95847" x2="52539" y2="97508"/>
                        <a14:foregroundMark x1="52539" y1="97508" x2="37305" y2="97176"/>
                        <a14:foregroundMark x1="37305" y1="97176" x2="22266" y2="97508"/>
                        <a14:foregroundMark x1="22266" y1="97508" x2="14453" y2="86379"/>
                        <a14:foregroundMark x1="14453" y1="86379" x2="19922" y2="59635"/>
                        <a14:foregroundMark x1="19922" y1="59635" x2="28711" y2="48671"/>
                        <a14:foregroundMark x1="28711" y1="48671" x2="61914" y2="49668"/>
                        <a14:foregroundMark x1="61914" y1="49668" x2="89258" y2="58472"/>
                        <a14:foregroundMark x1="66406" y1="5316" x2="51172" y2="5648"/>
                        <a14:foregroundMark x1="51172" y1="5648" x2="64258" y2="5980"/>
                        <a14:foregroundMark x1="31641" y1="31229" x2="34180" y2="22259"/>
                        <a14:foregroundMark x1="27930" y1="39701" x2="23242" y2="47176"/>
                        <a14:foregroundMark x1="92969" y1="69269" x2="95117" y2="68771"/>
                        <a14:foregroundMark x1="79688" y1="23920" x2="82031" y2="24585"/>
                        <a14:foregroundMark x1="81250" y1="23920" x2="79297" y2="23754"/>
                        <a14:foregroundMark x1="30078" y1="33887" x2="28516" y2="37209"/>
                        <a14:foregroundMark x1="29883" y1="34385" x2="31055" y2="30731"/>
                        <a14:foregroundMark x1="26758" y1="38372" x2="27148" y2="36877"/>
                        <a14:foregroundMark x1="74023" y1="17110" x2="81641" y2="19435"/>
                        <a14:foregroundMark x1="77734" y1="21761" x2="82031" y2="22591"/>
                        <a14:foregroundMark x1="79688" y1="25249" x2="85547" y2="27575"/>
                        <a14:foregroundMark x1="78711" y1="26412" x2="82422" y2="31063"/>
                        <a14:backgroundMark x1="4883" y1="82724" x2="5469" y2="85382"/>
                        <a14:backgroundMark x1="5664" y1="83721" x2="5664" y2="83721"/>
                        <a14:backgroundMark x1="5273" y1="83721" x2="6250" y2="807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13193" y="1782050"/>
            <a:ext cx="4312761" cy="507086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FC1D08C2-A8CC-B748-B69B-A7C20302D701}"/>
              </a:ext>
            </a:extLst>
          </p:cNvPr>
          <p:cNvSpPr/>
          <p:nvPr/>
        </p:nvSpPr>
        <p:spPr>
          <a:xfrm rot="10800000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75000"/>
                </a:schemeClr>
              </a:gs>
              <a:gs pos="45000">
                <a:schemeClr val="tx1">
                  <a:lumMod val="75000"/>
                  <a:lumOff val="25000"/>
                  <a:alpha val="8000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직사각형 32">
            <a:extLst>
              <a:ext uri="{FF2B5EF4-FFF2-40B4-BE49-F238E27FC236}">
                <a16:creationId xmlns:a16="http://schemas.microsoft.com/office/drawing/2014/main" id="{783B9ABC-D79F-4E41-9E30-6E3E849BD92C}"/>
              </a:ext>
            </a:extLst>
          </p:cNvPr>
          <p:cNvSpPr/>
          <p:nvPr/>
        </p:nvSpPr>
        <p:spPr>
          <a:xfrm>
            <a:off x="5855240" y="4034724"/>
            <a:ext cx="4312762" cy="95923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>
              <a:spcAft>
                <a:spcPts val="450"/>
              </a:spcAft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시청률 상위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20%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드라마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,</a:t>
            </a:r>
          </a:p>
          <a:p>
            <a:pPr algn="r">
              <a:spcAft>
                <a:spcPts val="450"/>
              </a:spcAft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배우 흥행 지수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  <a:p>
            <a:pPr algn="r">
              <a:spcAft>
                <a:spcPts val="450"/>
              </a:spcAft>
            </a:pP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하위 드라마 대비 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1.72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배 상승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19B86B-77D0-5D4B-B10E-9421AC42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61FBB1EF-5E88-384A-B4E2-9B88AA58DF69}"/>
              </a:ext>
            </a:extLst>
          </p:cNvPr>
          <p:cNvCxnSpPr>
            <a:cxnSpLocks/>
          </p:cNvCxnSpPr>
          <p:nvPr/>
        </p:nvCxnSpPr>
        <p:spPr>
          <a:xfrm>
            <a:off x="6665495" y="3277915"/>
            <a:ext cx="5526505" cy="0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E12EFA-4678-2142-B595-6A6668948CD1}"/>
              </a:ext>
            </a:extLst>
          </p:cNvPr>
          <p:cNvSpPr/>
          <p:nvPr/>
        </p:nvSpPr>
        <p:spPr>
          <a:xfrm>
            <a:off x="6453483" y="1932484"/>
            <a:ext cx="427072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9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1.72</a:t>
            </a:r>
            <a:r>
              <a:rPr kumimoji="1" lang="ko-KR" altLang="en-US" sz="9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배 </a:t>
            </a:r>
            <a:endParaRPr kumimoji="1" lang="en-US" altLang="ko-KR" sz="9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IBM Plex Sans KR" panose="020B0503050203000203" pitchFamily="34" charset="-127"/>
              <a:ea typeface="IBM Plex Sans KR" panose="020B0503050203000203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3C32B0-C0FB-8648-BB79-F56CF810C6B6}"/>
              </a:ext>
            </a:extLst>
          </p:cNvPr>
          <p:cNvSpPr/>
          <p:nvPr/>
        </p:nvSpPr>
        <p:spPr>
          <a:xfrm>
            <a:off x="6549369" y="1570555"/>
            <a:ext cx="3353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배우 흥행 지수 상위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20%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IBM Plex Sans KR" panose="020B0503050203000203" pitchFamily="34" charset="-127"/>
                <a:ea typeface="IBM Plex Sans KR" panose="020B0503050203000203" pitchFamily="34" charset="-127"/>
              </a:rPr>
              <a:t> 드라마</a:t>
            </a:r>
            <a:endParaRPr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E050FEF-849D-0E46-8448-11BB5DDC7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6" y="109728"/>
            <a:ext cx="874408" cy="2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81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6012</TotalTime>
  <Words>2284</Words>
  <Application>Microsoft Macintosh PowerPoint</Application>
  <PresentationFormat>와이드스크린</PresentationFormat>
  <Paragraphs>486</Paragraphs>
  <Slides>30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IBM Plex Sans KR</vt:lpstr>
      <vt:lpstr>바른돋움OTFPro 1</vt:lpstr>
      <vt:lpstr>Calibri Light</vt:lpstr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태환</dc:creator>
  <cp:lastModifiedBy>윤 태환</cp:lastModifiedBy>
  <cp:revision>129</cp:revision>
  <dcterms:created xsi:type="dcterms:W3CDTF">2020-11-13T00:45:53Z</dcterms:created>
  <dcterms:modified xsi:type="dcterms:W3CDTF">2020-11-17T05:09:49Z</dcterms:modified>
</cp:coreProperties>
</file>